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6"/>
  </p:notesMasterIdLst>
  <p:handoutMasterIdLst>
    <p:handoutMasterId r:id="rId17"/>
  </p:handoutMasterIdLst>
  <p:sldIdLst>
    <p:sldId id="274" r:id="rId4"/>
    <p:sldId id="264" r:id="rId5"/>
    <p:sldId id="373" r:id="rId6"/>
    <p:sldId id="363" r:id="rId7"/>
    <p:sldId id="380" r:id="rId8"/>
    <p:sldId id="370" r:id="rId9"/>
    <p:sldId id="382" r:id="rId10"/>
    <p:sldId id="383" r:id="rId11"/>
    <p:sldId id="386" r:id="rId12"/>
    <p:sldId id="387" r:id="rId13"/>
    <p:sldId id="388" r:id="rId14"/>
    <p:sldId id="3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A9C"/>
    <a:srgbClr val="EC008C"/>
    <a:srgbClr val="BDD631"/>
    <a:srgbClr val="FDB818"/>
    <a:srgbClr val="00ABBD"/>
    <a:srgbClr val="F36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86" y="120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802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2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7620" y="6690360"/>
            <a:ext cx="12245340" cy="251460"/>
            <a:chOff x="22860" y="6659880"/>
            <a:chExt cx="12169140" cy="198120"/>
          </a:xfrm>
        </p:grpSpPr>
        <p:sp>
          <p:nvSpPr>
            <p:cNvPr id="27" name="Text Placeholder 1"/>
            <p:cNvSpPr txBox="1">
              <a:spLocks/>
            </p:cNvSpPr>
            <p:nvPr userDrawn="1"/>
          </p:nvSpPr>
          <p:spPr>
            <a:xfrm>
              <a:off x="22860" y="6660995"/>
              <a:ext cx="2432648" cy="196948"/>
            </a:xfrm>
            <a:prstGeom prst="rect">
              <a:avLst/>
            </a:prstGeom>
            <a:solidFill>
              <a:srgbClr val="00ABBD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Text Placeholder 1"/>
            <p:cNvSpPr txBox="1">
              <a:spLocks/>
            </p:cNvSpPr>
            <p:nvPr userDrawn="1"/>
          </p:nvSpPr>
          <p:spPr>
            <a:xfrm>
              <a:off x="2462268" y="6661052"/>
              <a:ext cx="2432648" cy="196948"/>
            </a:xfrm>
            <a:prstGeom prst="rect">
              <a:avLst/>
            </a:prstGeom>
            <a:solidFill>
              <a:srgbClr val="A74A9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Text Placeholder 1"/>
            <p:cNvSpPr txBox="1">
              <a:spLocks/>
            </p:cNvSpPr>
            <p:nvPr userDrawn="1"/>
          </p:nvSpPr>
          <p:spPr>
            <a:xfrm>
              <a:off x="4894055" y="6659880"/>
              <a:ext cx="2432648" cy="196948"/>
            </a:xfrm>
            <a:prstGeom prst="rect">
              <a:avLst/>
            </a:prstGeom>
            <a:solidFill>
              <a:srgbClr val="FDB818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0" name="Text Placeholder 1"/>
            <p:cNvSpPr txBox="1">
              <a:spLocks/>
            </p:cNvSpPr>
            <p:nvPr userDrawn="1"/>
          </p:nvSpPr>
          <p:spPr>
            <a:xfrm>
              <a:off x="9759352" y="6659880"/>
              <a:ext cx="2432648" cy="196948"/>
            </a:xfrm>
            <a:prstGeom prst="rect">
              <a:avLst/>
            </a:prstGeom>
            <a:solidFill>
              <a:srgbClr val="EC008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1" name="Text Placeholder 1"/>
            <p:cNvSpPr txBox="1">
              <a:spLocks/>
            </p:cNvSpPr>
            <p:nvPr userDrawn="1"/>
          </p:nvSpPr>
          <p:spPr>
            <a:xfrm>
              <a:off x="7326703" y="6659880"/>
              <a:ext cx="2432648" cy="196948"/>
            </a:xfrm>
            <a:prstGeom prst="rect">
              <a:avLst/>
            </a:prstGeom>
            <a:solidFill>
              <a:srgbClr val="BDD631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043"/>
            <a:ext cx="1429072" cy="7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685055" y="1201222"/>
            <a:ext cx="2647131" cy="106680"/>
            <a:chOff x="22860" y="6659880"/>
            <a:chExt cx="12169140" cy="198120"/>
          </a:xfrm>
        </p:grpSpPr>
        <p:sp>
          <p:nvSpPr>
            <p:cNvPr id="10" name="Text Placeholder 1"/>
            <p:cNvSpPr txBox="1">
              <a:spLocks/>
            </p:cNvSpPr>
            <p:nvPr userDrawn="1"/>
          </p:nvSpPr>
          <p:spPr>
            <a:xfrm>
              <a:off x="22860" y="6660995"/>
              <a:ext cx="2432648" cy="196948"/>
            </a:xfrm>
            <a:prstGeom prst="rect">
              <a:avLst/>
            </a:prstGeom>
            <a:solidFill>
              <a:srgbClr val="00ABBD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 Placeholder 1"/>
            <p:cNvSpPr txBox="1">
              <a:spLocks/>
            </p:cNvSpPr>
            <p:nvPr userDrawn="1"/>
          </p:nvSpPr>
          <p:spPr>
            <a:xfrm>
              <a:off x="2462268" y="6661052"/>
              <a:ext cx="2432648" cy="196948"/>
            </a:xfrm>
            <a:prstGeom prst="rect">
              <a:avLst/>
            </a:prstGeom>
            <a:solidFill>
              <a:srgbClr val="A74A9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 Placeholder 1"/>
            <p:cNvSpPr txBox="1">
              <a:spLocks/>
            </p:cNvSpPr>
            <p:nvPr userDrawn="1"/>
          </p:nvSpPr>
          <p:spPr>
            <a:xfrm>
              <a:off x="4894055" y="6659880"/>
              <a:ext cx="2432648" cy="196948"/>
            </a:xfrm>
            <a:prstGeom prst="rect">
              <a:avLst/>
            </a:prstGeom>
            <a:solidFill>
              <a:srgbClr val="FDB818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 Placeholder 1"/>
            <p:cNvSpPr txBox="1">
              <a:spLocks/>
            </p:cNvSpPr>
            <p:nvPr userDrawn="1"/>
          </p:nvSpPr>
          <p:spPr>
            <a:xfrm>
              <a:off x="9759352" y="6659880"/>
              <a:ext cx="2432648" cy="196948"/>
            </a:xfrm>
            <a:prstGeom prst="rect">
              <a:avLst/>
            </a:prstGeom>
            <a:solidFill>
              <a:srgbClr val="EC008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Text Placeholder 1"/>
            <p:cNvSpPr txBox="1">
              <a:spLocks/>
            </p:cNvSpPr>
            <p:nvPr userDrawn="1"/>
          </p:nvSpPr>
          <p:spPr>
            <a:xfrm>
              <a:off x="7326703" y="6659880"/>
              <a:ext cx="2432648" cy="196948"/>
            </a:xfrm>
            <a:prstGeom prst="rect">
              <a:avLst/>
            </a:prstGeom>
            <a:solidFill>
              <a:srgbClr val="BDD631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043"/>
            <a:ext cx="1429072" cy="77949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7620" y="6690360"/>
            <a:ext cx="12245340" cy="251460"/>
            <a:chOff x="22860" y="6659880"/>
            <a:chExt cx="12169140" cy="198120"/>
          </a:xfrm>
        </p:grpSpPr>
        <p:sp>
          <p:nvSpPr>
            <p:cNvPr id="17" name="Text Placeholder 1"/>
            <p:cNvSpPr txBox="1">
              <a:spLocks/>
            </p:cNvSpPr>
            <p:nvPr userDrawn="1"/>
          </p:nvSpPr>
          <p:spPr>
            <a:xfrm>
              <a:off x="22860" y="6660995"/>
              <a:ext cx="2432648" cy="196948"/>
            </a:xfrm>
            <a:prstGeom prst="rect">
              <a:avLst/>
            </a:prstGeom>
            <a:solidFill>
              <a:srgbClr val="00ABBD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Text Placeholder 1"/>
            <p:cNvSpPr txBox="1">
              <a:spLocks/>
            </p:cNvSpPr>
            <p:nvPr userDrawn="1"/>
          </p:nvSpPr>
          <p:spPr>
            <a:xfrm>
              <a:off x="2462268" y="6661052"/>
              <a:ext cx="2432648" cy="196948"/>
            </a:xfrm>
            <a:prstGeom prst="rect">
              <a:avLst/>
            </a:prstGeom>
            <a:solidFill>
              <a:srgbClr val="A74A9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 Placeholder 1"/>
            <p:cNvSpPr txBox="1">
              <a:spLocks/>
            </p:cNvSpPr>
            <p:nvPr userDrawn="1"/>
          </p:nvSpPr>
          <p:spPr>
            <a:xfrm>
              <a:off x="4894055" y="6659880"/>
              <a:ext cx="2432648" cy="196948"/>
            </a:xfrm>
            <a:prstGeom prst="rect">
              <a:avLst/>
            </a:prstGeom>
            <a:solidFill>
              <a:srgbClr val="FDB818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 Placeholder 1"/>
            <p:cNvSpPr txBox="1">
              <a:spLocks/>
            </p:cNvSpPr>
            <p:nvPr userDrawn="1"/>
          </p:nvSpPr>
          <p:spPr>
            <a:xfrm>
              <a:off x="9759352" y="6659880"/>
              <a:ext cx="2432648" cy="196948"/>
            </a:xfrm>
            <a:prstGeom prst="rect">
              <a:avLst/>
            </a:prstGeom>
            <a:solidFill>
              <a:srgbClr val="EC008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 Placeholder 1"/>
            <p:cNvSpPr txBox="1">
              <a:spLocks/>
            </p:cNvSpPr>
            <p:nvPr userDrawn="1"/>
          </p:nvSpPr>
          <p:spPr>
            <a:xfrm>
              <a:off x="7326703" y="6659880"/>
              <a:ext cx="2432648" cy="196948"/>
            </a:xfrm>
            <a:prstGeom prst="rect">
              <a:avLst/>
            </a:prstGeom>
            <a:solidFill>
              <a:srgbClr val="BDD631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620" y="6690360"/>
            <a:ext cx="12245340" cy="251460"/>
            <a:chOff x="22860" y="6659880"/>
            <a:chExt cx="12169140" cy="198120"/>
          </a:xfrm>
        </p:grpSpPr>
        <p:sp>
          <p:nvSpPr>
            <p:cNvPr id="3" name="Text Placeholder 1"/>
            <p:cNvSpPr txBox="1">
              <a:spLocks/>
            </p:cNvSpPr>
            <p:nvPr userDrawn="1"/>
          </p:nvSpPr>
          <p:spPr>
            <a:xfrm>
              <a:off x="22860" y="6660995"/>
              <a:ext cx="2432648" cy="196948"/>
            </a:xfrm>
            <a:prstGeom prst="rect">
              <a:avLst/>
            </a:prstGeom>
            <a:solidFill>
              <a:srgbClr val="00ABBD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Text Placeholder 1"/>
            <p:cNvSpPr txBox="1">
              <a:spLocks/>
            </p:cNvSpPr>
            <p:nvPr userDrawn="1"/>
          </p:nvSpPr>
          <p:spPr>
            <a:xfrm>
              <a:off x="2462268" y="6661052"/>
              <a:ext cx="2432648" cy="196948"/>
            </a:xfrm>
            <a:prstGeom prst="rect">
              <a:avLst/>
            </a:prstGeom>
            <a:solidFill>
              <a:srgbClr val="A74A9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 Placeholder 1"/>
            <p:cNvSpPr txBox="1">
              <a:spLocks/>
            </p:cNvSpPr>
            <p:nvPr userDrawn="1"/>
          </p:nvSpPr>
          <p:spPr>
            <a:xfrm>
              <a:off x="4894055" y="6659880"/>
              <a:ext cx="2432648" cy="196948"/>
            </a:xfrm>
            <a:prstGeom prst="rect">
              <a:avLst/>
            </a:prstGeom>
            <a:solidFill>
              <a:srgbClr val="FDB818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 Placeholder 1"/>
            <p:cNvSpPr txBox="1">
              <a:spLocks/>
            </p:cNvSpPr>
            <p:nvPr userDrawn="1"/>
          </p:nvSpPr>
          <p:spPr>
            <a:xfrm>
              <a:off x="9759352" y="6659880"/>
              <a:ext cx="2432648" cy="196948"/>
            </a:xfrm>
            <a:prstGeom prst="rect">
              <a:avLst/>
            </a:prstGeom>
            <a:solidFill>
              <a:srgbClr val="EC008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 Placeholder 1"/>
            <p:cNvSpPr txBox="1">
              <a:spLocks/>
            </p:cNvSpPr>
            <p:nvPr userDrawn="1"/>
          </p:nvSpPr>
          <p:spPr>
            <a:xfrm>
              <a:off x="7326703" y="6659880"/>
              <a:ext cx="2432648" cy="196948"/>
            </a:xfrm>
            <a:prstGeom prst="rect">
              <a:avLst/>
            </a:prstGeom>
            <a:solidFill>
              <a:srgbClr val="BDD631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620" y="6690360"/>
            <a:ext cx="12245340" cy="251460"/>
            <a:chOff x="22860" y="6659880"/>
            <a:chExt cx="12169140" cy="198120"/>
          </a:xfrm>
        </p:grpSpPr>
        <p:sp>
          <p:nvSpPr>
            <p:cNvPr id="3" name="Text Placeholder 1"/>
            <p:cNvSpPr txBox="1">
              <a:spLocks/>
            </p:cNvSpPr>
            <p:nvPr userDrawn="1"/>
          </p:nvSpPr>
          <p:spPr>
            <a:xfrm>
              <a:off x="22860" y="6660995"/>
              <a:ext cx="2432648" cy="196948"/>
            </a:xfrm>
            <a:prstGeom prst="rect">
              <a:avLst/>
            </a:prstGeom>
            <a:solidFill>
              <a:srgbClr val="00ABBD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Text Placeholder 1"/>
            <p:cNvSpPr txBox="1">
              <a:spLocks/>
            </p:cNvSpPr>
            <p:nvPr userDrawn="1"/>
          </p:nvSpPr>
          <p:spPr>
            <a:xfrm>
              <a:off x="2462268" y="6661052"/>
              <a:ext cx="2432648" cy="196948"/>
            </a:xfrm>
            <a:prstGeom prst="rect">
              <a:avLst/>
            </a:prstGeom>
            <a:solidFill>
              <a:srgbClr val="A74A9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 Placeholder 1"/>
            <p:cNvSpPr txBox="1">
              <a:spLocks/>
            </p:cNvSpPr>
            <p:nvPr userDrawn="1"/>
          </p:nvSpPr>
          <p:spPr>
            <a:xfrm>
              <a:off x="4894055" y="6659880"/>
              <a:ext cx="2432648" cy="196948"/>
            </a:xfrm>
            <a:prstGeom prst="rect">
              <a:avLst/>
            </a:prstGeom>
            <a:solidFill>
              <a:srgbClr val="FDB818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 Placeholder 1"/>
            <p:cNvSpPr txBox="1">
              <a:spLocks/>
            </p:cNvSpPr>
            <p:nvPr userDrawn="1"/>
          </p:nvSpPr>
          <p:spPr>
            <a:xfrm>
              <a:off x="9759352" y="6659880"/>
              <a:ext cx="2432648" cy="196948"/>
            </a:xfrm>
            <a:prstGeom prst="rect">
              <a:avLst/>
            </a:prstGeom>
            <a:solidFill>
              <a:srgbClr val="EC008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 Placeholder 1"/>
            <p:cNvSpPr txBox="1">
              <a:spLocks/>
            </p:cNvSpPr>
            <p:nvPr userDrawn="1"/>
          </p:nvSpPr>
          <p:spPr>
            <a:xfrm>
              <a:off x="7326703" y="6659880"/>
              <a:ext cx="2432648" cy="196948"/>
            </a:xfrm>
            <a:prstGeom prst="rect">
              <a:avLst/>
            </a:prstGeom>
            <a:solidFill>
              <a:srgbClr val="BDD631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7620" y="0"/>
            <a:ext cx="12199620" cy="66888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043"/>
            <a:ext cx="1429072" cy="7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 userDrawn="1"/>
        </p:nvSpPr>
        <p:spPr>
          <a:xfrm>
            <a:off x="388620" y="1141826"/>
            <a:ext cx="11490959" cy="5243733"/>
          </a:xfrm>
          <a:prstGeom prst="rect">
            <a:avLst/>
          </a:prstGeom>
          <a:solidFill>
            <a:srgbClr val="00ABBD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7620" y="6690360"/>
            <a:ext cx="12245340" cy="251460"/>
            <a:chOff x="22860" y="6659880"/>
            <a:chExt cx="12169140" cy="198120"/>
          </a:xfrm>
        </p:grpSpPr>
        <p:sp>
          <p:nvSpPr>
            <p:cNvPr id="7" name="Text Placeholder 1"/>
            <p:cNvSpPr txBox="1">
              <a:spLocks/>
            </p:cNvSpPr>
            <p:nvPr userDrawn="1"/>
          </p:nvSpPr>
          <p:spPr>
            <a:xfrm>
              <a:off x="22860" y="6660995"/>
              <a:ext cx="2432648" cy="196948"/>
            </a:xfrm>
            <a:prstGeom prst="rect">
              <a:avLst/>
            </a:prstGeom>
            <a:solidFill>
              <a:srgbClr val="00ABBD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Text Placeholder 1"/>
            <p:cNvSpPr txBox="1">
              <a:spLocks/>
            </p:cNvSpPr>
            <p:nvPr userDrawn="1"/>
          </p:nvSpPr>
          <p:spPr>
            <a:xfrm>
              <a:off x="2462268" y="6661052"/>
              <a:ext cx="2432648" cy="196948"/>
            </a:xfrm>
            <a:prstGeom prst="rect">
              <a:avLst/>
            </a:prstGeom>
            <a:solidFill>
              <a:srgbClr val="A74A9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 Placeholder 1"/>
            <p:cNvSpPr txBox="1">
              <a:spLocks/>
            </p:cNvSpPr>
            <p:nvPr userDrawn="1"/>
          </p:nvSpPr>
          <p:spPr>
            <a:xfrm>
              <a:off x="4894055" y="6659880"/>
              <a:ext cx="2432648" cy="196948"/>
            </a:xfrm>
            <a:prstGeom prst="rect">
              <a:avLst/>
            </a:prstGeom>
            <a:solidFill>
              <a:srgbClr val="FDB818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 Placeholder 1"/>
            <p:cNvSpPr txBox="1">
              <a:spLocks/>
            </p:cNvSpPr>
            <p:nvPr userDrawn="1"/>
          </p:nvSpPr>
          <p:spPr>
            <a:xfrm>
              <a:off x="9759352" y="6659880"/>
              <a:ext cx="2432648" cy="196948"/>
            </a:xfrm>
            <a:prstGeom prst="rect">
              <a:avLst/>
            </a:prstGeom>
            <a:solidFill>
              <a:srgbClr val="EC008C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 Placeholder 1"/>
            <p:cNvSpPr txBox="1">
              <a:spLocks/>
            </p:cNvSpPr>
            <p:nvPr userDrawn="1"/>
          </p:nvSpPr>
          <p:spPr>
            <a:xfrm>
              <a:off x="7326703" y="6659880"/>
              <a:ext cx="2432648" cy="196948"/>
            </a:xfrm>
            <a:prstGeom prst="rect">
              <a:avLst/>
            </a:prstGeom>
            <a:solidFill>
              <a:srgbClr val="BDD631"/>
            </a:solidFill>
          </p:spPr>
          <p:txBody>
            <a:bodyPr anchor="ctr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043"/>
            <a:ext cx="1429072" cy="7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80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44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Sets Layout</a:t>
            </a:r>
          </a:p>
        </p:txBody>
      </p:sp>
    </p:spTree>
    <p:extLst>
      <p:ext uri="{BB962C8B-B14F-4D97-AF65-F5344CB8AC3E}">
        <p14:creationId xmlns:p14="http://schemas.microsoft.com/office/powerpoint/2010/main" val="197910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7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39477" r="196" b="4414"/>
          <a:stretch/>
        </p:blipFill>
        <p:spPr>
          <a:xfrm>
            <a:off x="0" y="115913"/>
            <a:ext cx="12192000" cy="6604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661"/>
            <a:ext cx="1919996" cy="2495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8" y="3628724"/>
            <a:ext cx="1156333" cy="2147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51" y="4404946"/>
            <a:ext cx="1983768" cy="2164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60" y="3534508"/>
            <a:ext cx="1284363" cy="2385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6" y="3623942"/>
            <a:ext cx="1404184" cy="2206574"/>
          </a:xfrm>
          <a:prstGeom prst="rect">
            <a:avLst/>
          </a:prstGeom>
        </p:spPr>
      </p:pic>
      <p:sp>
        <p:nvSpPr>
          <p:cNvPr id="28" name="Text Placeholder 1"/>
          <p:cNvSpPr txBox="1">
            <a:spLocks/>
          </p:cNvSpPr>
          <p:nvPr/>
        </p:nvSpPr>
        <p:spPr>
          <a:xfrm>
            <a:off x="2609850" y="267478"/>
            <a:ext cx="8039099" cy="1255394"/>
          </a:xfrm>
          <a:prstGeom prst="rect">
            <a:avLst/>
          </a:prstGeom>
          <a:solidFill>
            <a:srgbClr val="00ABBD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bg1"/>
                </a:solidFill>
                <a:latin typeface="Arial Black" panose="020B0A04020102020204" pitchFamily="34" charset="0"/>
              </a:rPr>
              <a:t>Simcoe Muskoka AST Project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bg1"/>
                </a:solidFill>
                <a:latin typeface="Arial Black" panose="020B0A04020102020204" pitchFamily="34" charset="0"/>
              </a:rPr>
              <a:t>Regional Report</a:t>
            </a:r>
          </a:p>
        </p:txBody>
      </p:sp>
      <p:sp>
        <p:nvSpPr>
          <p:cNvPr id="31" name="Text Placeholder 1"/>
          <p:cNvSpPr txBox="1">
            <a:spLocks/>
          </p:cNvSpPr>
          <p:nvPr/>
        </p:nvSpPr>
        <p:spPr>
          <a:xfrm>
            <a:off x="3076852" y="1733896"/>
            <a:ext cx="7105094" cy="1010313"/>
          </a:xfrm>
          <a:prstGeom prst="rect">
            <a:avLst/>
          </a:prstGeom>
          <a:solidFill>
            <a:srgbClr val="A74A9C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600" dirty="0">
                <a:solidFill>
                  <a:schemeClr val="bg1"/>
                </a:solidFill>
                <a:latin typeface="Arial Black" panose="020B0A04020102020204" pitchFamily="34" charset="0"/>
              </a:rPr>
              <a:t>Highlights from AST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2600" dirty="0">
                <a:solidFill>
                  <a:schemeClr val="bg1"/>
                </a:solidFill>
                <a:latin typeface="Arial Black" panose="020B0A04020102020204" pitchFamily="34" charset="0"/>
              </a:rPr>
              <a:t> Data Collection</a:t>
            </a:r>
          </a:p>
        </p:txBody>
      </p:sp>
      <p:sp>
        <p:nvSpPr>
          <p:cNvPr id="32" name="Text Placeholder 1"/>
          <p:cNvSpPr txBox="1">
            <a:spLocks/>
          </p:cNvSpPr>
          <p:nvPr/>
        </p:nvSpPr>
        <p:spPr>
          <a:xfrm>
            <a:off x="8486455" y="6400801"/>
            <a:ext cx="3586542" cy="333060"/>
          </a:xfrm>
          <a:prstGeom prst="rect">
            <a:avLst/>
          </a:prstGeom>
          <a:solidFill>
            <a:srgbClr val="FDB818"/>
          </a:solidFill>
          <a:ln w="38100">
            <a:solidFill>
              <a:schemeClr val="bg1"/>
            </a:solidFill>
          </a:ln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spc="600" dirty="0">
                <a:solidFill>
                  <a:schemeClr val="bg1"/>
                </a:solidFill>
                <a:latin typeface="+mj-lt"/>
              </a:rPr>
              <a:t>AST Steering Committee Feb. 22, 2021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836"/>
            <a:ext cx="2324099" cy="12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08209"/>
            <a:ext cx="12191999" cy="10166210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1107"/>
            <a:ext cx="12140703" cy="13335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 Walkabout and Traffic Observation </a:t>
            </a:r>
          </a:p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 Areas of Concern</a:t>
            </a:r>
            <a:endParaRPr lang="en-US" altLang="ko-K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65594"/>
              </p:ext>
            </p:extLst>
          </p:nvPr>
        </p:nvGraphicFramePr>
        <p:xfrm>
          <a:off x="1612900" y="1449413"/>
          <a:ext cx="8128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7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Traffic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congestion in school zones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Safety in school zones (cars driving too fast, not stopping at intersections and stop signs)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Drivers not following rules (parked in bus area, parking in no stopping and no parking zones, double parked, dangerous U and 3 point turns, parking in resident driveways)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Students not following rules (jay walking, running between cars, walking through bus area, getting out of car at intersection or on roadway)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Kiss and Ride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No cross walks, no signage and crossing guards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Vehicles idling, some left unattended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Lack of sidewalks and safe bicycle routes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Lack of proper road and parking signage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Lack of accessibility signage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Unsafe and poorly maintained walking paths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Poor winter maintenance of walking route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Snow blocking sidewalks and blocking visibility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Crosswalks not visible enough</a:t>
                      </a:r>
                    </a:p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6" y="0"/>
            <a:ext cx="2195444" cy="1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08209"/>
            <a:ext cx="12191999" cy="10166210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1107"/>
            <a:ext cx="12140703" cy="13335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  Implications and Next Steps</a:t>
            </a:r>
            <a:endParaRPr lang="en-US" altLang="ko-K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6304"/>
              </p:ext>
            </p:extLst>
          </p:nvPr>
        </p:nvGraphicFramePr>
        <p:xfrm>
          <a:off x="704850" y="1449413"/>
          <a:ext cx="10991850" cy="523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7137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Increase the # of students who live in the “Bus Zone” riding the bus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to and from school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Increase the # of students who live in the “Walk Zone” walking to and from school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Increase walking (AST), increase bus ridership, decrease travel to school by car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Consider ways to make AST more appealing and improve perception of time constraints and convenience. Consider ways to raise awareness of health benefits of AST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Organize walking school bus or other ways for children to walk with others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Reduce vehicles in school zones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Improve safety in school zones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Consider ways to work with municipal decision makers to improve AST infrastructure and traffic enforcement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Consider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how to address these issues using the 5Es of AST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Consider how to use this information in a regional communication campaign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Other?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05" y="207885"/>
            <a:ext cx="1928745" cy="10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5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39477" r="196" b="4414"/>
          <a:stretch/>
        </p:blipFill>
        <p:spPr>
          <a:xfrm>
            <a:off x="-60960" y="0"/>
            <a:ext cx="12326492" cy="6882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622"/>
            <a:ext cx="2896838" cy="376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9" y="2981273"/>
            <a:ext cx="1575668" cy="2926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66" y="3765884"/>
            <a:ext cx="2646947" cy="2887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60" y="3090698"/>
            <a:ext cx="1597193" cy="2966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5" y="3344788"/>
            <a:ext cx="1669111" cy="2622888"/>
          </a:xfrm>
          <a:prstGeom prst="rect">
            <a:avLst/>
          </a:prstGeom>
        </p:spPr>
      </p:pic>
      <p:sp>
        <p:nvSpPr>
          <p:cNvPr id="27" name="Text Placeholder 1"/>
          <p:cNvSpPr txBox="1">
            <a:spLocks/>
          </p:cNvSpPr>
          <p:nvPr/>
        </p:nvSpPr>
        <p:spPr>
          <a:xfrm>
            <a:off x="2101785" y="689998"/>
            <a:ext cx="8001001" cy="1601278"/>
          </a:xfrm>
          <a:prstGeom prst="rect">
            <a:avLst/>
          </a:prstGeom>
          <a:solidFill>
            <a:srgbClr val="00ABBD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8800" dirty="0">
                <a:solidFill>
                  <a:schemeClr val="bg1"/>
                </a:solidFill>
                <a:latin typeface="Arial Black" panose="020B0A040201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11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" y="4215871"/>
            <a:ext cx="1880146" cy="2051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488350" y="1401746"/>
            <a:ext cx="113940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To provide a regional summary of data collected, including:</a:t>
            </a:r>
          </a:p>
          <a:p>
            <a:pPr marL="1371600" lvl="1" indent="-166688">
              <a:buFont typeface="Wingdings" panose="05000000000000000000" pitchFamily="2" charset="2"/>
              <a:buChar char="ü"/>
              <a:tabLst>
                <a:tab pos="1143000" algn="l"/>
                <a:tab pos="1828800" algn="l"/>
              </a:tabLst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 Family Survey</a:t>
            </a:r>
          </a:p>
          <a:p>
            <a:pPr marL="1371600" lvl="1" indent="-166688">
              <a:buFont typeface="Wingdings" panose="05000000000000000000" pitchFamily="2" charset="2"/>
              <a:buChar char="ü"/>
              <a:tabLst>
                <a:tab pos="1143000" algn="l"/>
                <a:tab pos="1828800" algn="l"/>
              </a:tabLst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 Student Travel Survey</a:t>
            </a:r>
          </a:p>
          <a:p>
            <a:pPr marL="1371600" lvl="1" indent="-166688">
              <a:buFont typeface="Wingdings" panose="05000000000000000000" pitchFamily="2" charset="2"/>
              <a:buChar char="ü"/>
              <a:tabLst>
                <a:tab pos="1143000" algn="l"/>
                <a:tab pos="1828800" algn="l"/>
              </a:tabLst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 Traffic Observations</a:t>
            </a:r>
          </a:p>
          <a:p>
            <a:pPr marL="1547812" lvl="1" indent="-342900">
              <a:buFont typeface="Wingdings" panose="05000000000000000000" pitchFamily="2" charset="2"/>
              <a:buChar char="ü"/>
              <a:tabLst>
                <a:tab pos="1143000" algn="l"/>
                <a:tab pos="1828800" algn="l"/>
              </a:tabLst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Community Walkabout</a:t>
            </a:r>
          </a:p>
          <a:p>
            <a:pPr marL="1204912" lvl="1">
              <a:tabLst>
                <a:tab pos="1143000" algn="l"/>
                <a:tab pos="1828800" algn="l"/>
              </a:tabLst>
            </a:pP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marL="404813" indent="-404813">
              <a:buFont typeface="Arial" panose="020B0604020202020204" pitchFamily="34" charset="0"/>
              <a:buChar char="•"/>
              <a:tabLst>
                <a:tab pos="1143000" algn="l"/>
                <a:tab pos="1828800" algn="l"/>
              </a:tabLst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To discuss implications / next steps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28" y="4215870"/>
            <a:ext cx="1352957" cy="2126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86" y="4356401"/>
            <a:ext cx="1045508" cy="1941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0003" y="214473"/>
            <a:ext cx="95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Purpose of this Presentation</a:t>
            </a:r>
            <a:endParaRPr lang="en-C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0" y="-42211"/>
            <a:ext cx="2278220" cy="12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027"/>
            <a:ext cx="12276633" cy="6878027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-1" y="222"/>
            <a:ext cx="12192001" cy="97132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dirty="0">
                <a:solidFill>
                  <a:schemeClr val="bg1"/>
                </a:solidFill>
                <a:latin typeface="Arial Black" panose="020B0A04020102020204" pitchFamily="34" charset="0"/>
              </a:rPr>
              <a:t>School Profile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0" y="1305890"/>
            <a:ext cx="108786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# of schools: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/>
              <a:t>Grades served: K –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Total # of student enrolled: 7,247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Estimated # of families: </a:t>
            </a:r>
            <a:r>
              <a:rPr lang="en-CA" sz="2200" dirty="0"/>
              <a:t>5,051 families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algn="ctr"/>
            <a:r>
              <a:rPr lang="en-CA" dirty="0"/>
              <a:t>	: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" y="152622"/>
            <a:ext cx="12344400" cy="97132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  <a:latin typeface="Arial Black" panose="020B0A04020102020204" pitchFamily="34" charset="0"/>
              </a:rPr>
              <a:t>School Profile Summary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369828"/>
            <a:ext cx="848085" cy="1575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84" y="4369828"/>
            <a:ext cx="996888" cy="1566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" y="4078038"/>
            <a:ext cx="1429483" cy="1858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87" y="56239"/>
            <a:ext cx="1950463" cy="10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-1" y="222"/>
            <a:ext cx="12192001" cy="91417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bg1"/>
                </a:solidFill>
                <a:latin typeface="Arial Black" panose="020B0A04020102020204" pitchFamily="34" charset="0"/>
              </a:rPr>
              <a:t>Bus Zone 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61673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5646" y="1750728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% of students who live in the “Bus Zone”: 35.1%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% of students in the ‘Bus Zone’ riding the school bus </a:t>
            </a:r>
            <a:r>
              <a:rPr lang="en-US" sz="2000" b="1" dirty="0"/>
              <a:t>to</a:t>
            </a:r>
            <a:r>
              <a:rPr lang="en-US" sz="2000" dirty="0"/>
              <a:t> school: 47.3%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% of students in the ‘Bus Zone' riding the school bus </a:t>
            </a:r>
            <a:r>
              <a:rPr lang="en-US" sz="2000" b="1" dirty="0"/>
              <a:t>from</a:t>
            </a:r>
            <a:r>
              <a:rPr lang="en-US" sz="2000" dirty="0"/>
              <a:t> school: 49.3%</a:t>
            </a:r>
          </a:p>
          <a:p>
            <a:endParaRPr lang="en-US" sz="2000" dirty="0"/>
          </a:p>
          <a:p>
            <a:r>
              <a:rPr lang="en-US" sz="2000" b="1" dirty="0"/>
              <a:t>Things to consider</a:t>
            </a:r>
            <a:r>
              <a:rPr lang="en-US" sz="2000" dirty="0"/>
              <a:t>: Increase the # of students who live in the “Bus Zone” riding the bus</a:t>
            </a:r>
          </a:p>
          <a:p>
            <a:r>
              <a:rPr lang="en-US" sz="2000" dirty="0"/>
              <a:t>to and from school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046" y="4952494"/>
            <a:ext cx="4754603" cy="1905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06" y="-34102"/>
            <a:ext cx="1909694" cy="10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81300"/>
            <a:ext cx="12191999" cy="8801100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434622" cy="83820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Walk Zone Summary</a:t>
            </a:r>
            <a:endParaRPr lang="en-US" altLang="ko-K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051" y="3981449"/>
            <a:ext cx="1219200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% of students who live in the ‘Walk Zone: </a:t>
            </a:r>
            <a:r>
              <a:rPr lang="en-CA" sz="2000" dirty="0"/>
              <a:t>64.4%</a:t>
            </a:r>
          </a:p>
          <a:p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% of students in the ‘Walk Zone' walking </a:t>
            </a:r>
            <a:r>
              <a:rPr lang="en-US" sz="2000" b="1" dirty="0"/>
              <a:t>all </a:t>
            </a:r>
            <a:r>
              <a:rPr lang="en-US" sz="2000" dirty="0"/>
              <a:t>the way or</a:t>
            </a:r>
            <a:r>
              <a:rPr lang="en-US" sz="2000" b="1" dirty="0"/>
              <a:t> part </a:t>
            </a:r>
            <a:r>
              <a:rPr lang="en-US" sz="2000" dirty="0"/>
              <a:t>of the way to school: 38.4%</a:t>
            </a:r>
          </a:p>
          <a:p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% </a:t>
            </a:r>
            <a:r>
              <a:rPr lang="en-US" sz="2000" dirty="0"/>
              <a:t>of students in the ‘Walk Zone' walking </a:t>
            </a:r>
            <a:r>
              <a:rPr lang="en-US" sz="2000" b="1" dirty="0"/>
              <a:t>all </a:t>
            </a:r>
            <a:r>
              <a:rPr lang="en-US" sz="2000" dirty="0"/>
              <a:t>the way or </a:t>
            </a:r>
            <a:r>
              <a:rPr lang="en-US" sz="2000" b="1" dirty="0"/>
              <a:t>part</a:t>
            </a:r>
            <a:r>
              <a:rPr lang="en-US" sz="2000" dirty="0"/>
              <a:t> of the way from school: 40.6%</a:t>
            </a:r>
          </a:p>
          <a:p>
            <a:endParaRPr lang="en-US" sz="2000" dirty="0"/>
          </a:p>
          <a:p>
            <a:pPr marL="857250"/>
            <a:r>
              <a:rPr lang="en-US" sz="2000" b="1" dirty="0"/>
              <a:t>Things to consider: Increase the # of students who live in the “Walk Zone” walking to and</a:t>
            </a:r>
          </a:p>
          <a:p>
            <a:r>
              <a:rPr lang="en-US" sz="2000" b="1" dirty="0"/>
              <a:t>             from school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05" y="0"/>
            <a:ext cx="1623945" cy="8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08207"/>
            <a:ext cx="12191999" cy="9666208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40703" cy="1352550"/>
          </a:xfrm>
          <a:solidFill>
            <a:srgbClr val="FFC000"/>
          </a:solidFill>
        </p:spPr>
        <p:txBody>
          <a:bodyPr>
            <a:noAutofit/>
          </a:bodyPr>
          <a:lstStyle/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Top Three Transportation Methods </a:t>
            </a:r>
          </a:p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 To and From School (Student Travel Survey)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869" y="1827729"/>
            <a:ext cx="10828962" cy="423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To School 						From School</a:t>
            </a:r>
          </a:p>
          <a:p>
            <a:endParaRPr lang="en-US" sz="2200" b="1" dirty="0"/>
          </a:p>
          <a:p>
            <a:r>
              <a:rPr lang="en-US" sz="2200" dirty="0"/>
              <a:t>1. Car (Just my family) (38.7%)                    1. Walked all the way (34.9%)</a:t>
            </a:r>
          </a:p>
          <a:p>
            <a:endParaRPr lang="en-US" sz="2200" dirty="0"/>
          </a:p>
          <a:p>
            <a:r>
              <a:rPr lang="en-US" sz="2200" dirty="0"/>
              <a:t>2. Walked all the way (31.3%)                      2. Car (Just my family) (34.5%)</a:t>
            </a:r>
          </a:p>
          <a:p>
            <a:endParaRPr lang="en-US" sz="2200" dirty="0"/>
          </a:p>
          <a:p>
            <a:r>
              <a:rPr lang="en-CA" sz="2200" dirty="0"/>
              <a:t>3. School bus (23.8%)                                  3. </a:t>
            </a:r>
            <a:r>
              <a:rPr lang="en-US" sz="2200" dirty="0"/>
              <a:t>School bus (25.2%)</a:t>
            </a:r>
          </a:p>
          <a:p>
            <a:endParaRPr lang="en-US" sz="2200" b="1" dirty="0"/>
          </a:p>
          <a:p>
            <a:endParaRPr lang="en-US" sz="2200" b="1" dirty="0"/>
          </a:p>
          <a:p>
            <a:r>
              <a:rPr lang="en-US" sz="2000" b="1" dirty="0"/>
              <a:t>Things to consider: Increase walking (AST), increase bus ridership, decrease travel to school by car</a:t>
            </a:r>
          </a:p>
          <a:p>
            <a:endParaRPr lang="en-US" sz="1600" b="1" dirty="0"/>
          </a:p>
          <a:p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5872"/>
            <a:ext cx="1943101" cy="10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84227"/>
            <a:ext cx="12191999" cy="9642228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40703" cy="1244751"/>
          </a:xfrm>
          <a:solidFill>
            <a:srgbClr val="FFC000"/>
          </a:solidFill>
        </p:spPr>
        <p:txBody>
          <a:bodyPr>
            <a:noAutofit/>
          </a:bodyPr>
          <a:lstStyle/>
          <a:p>
            <a:pPr lvl="0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        Top Three Student Travel Methods </a:t>
            </a:r>
          </a:p>
          <a:p>
            <a:pPr lvl="0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  and </a:t>
            </a:r>
            <a:r>
              <a:rPr lang="en-US" sz="3200" b="1">
                <a:solidFill>
                  <a:schemeClr val="bg1">
                    <a:lumMod val="95000"/>
                  </a:schemeClr>
                </a:solidFill>
              </a:rPr>
              <a:t>Reasons Why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(Family Survey)</a:t>
            </a:r>
            <a:endParaRPr lang="en-US" altLang="ko-KR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13" y="1657350"/>
            <a:ext cx="10290437" cy="4122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4" y="3842276"/>
            <a:ext cx="885067" cy="737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938079"/>
            <a:ext cx="718634" cy="1334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97" y="2611904"/>
            <a:ext cx="1070003" cy="563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9471" y="5875157"/>
            <a:ext cx="1163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Things to consider: Consider ways to make AST more appealing and improve perception of time constraints and convenience. Consider ways to raise awareness of health benefits of AST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936" y="23814"/>
            <a:ext cx="1889153" cy="10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08209"/>
            <a:ext cx="12191999" cy="10166210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1107"/>
            <a:ext cx="12140703" cy="13335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       Top Three Ways to Encourage AST (Family Survey)</a:t>
            </a:r>
            <a:endParaRPr lang="en-US" altLang="ko-K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1" y="2824435"/>
            <a:ext cx="10526046" cy="2222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22" y="1477856"/>
            <a:ext cx="1040812" cy="1135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22" y="1495653"/>
            <a:ext cx="622204" cy="1155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471" y="5219860"/>
            <a:ext cx="116325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Things to consider: Organize walking school bus or other ways for children to walk with others, improve AST infrastructure in school </a:t>
            </a:r>
            <a:r>
              <a:rPr lang="en-US" sz="2000" b="1" dirty="0" err="1"/>
              <a:t>neighbourhoods</a:t>
            </a:r>
            <a:r>
              <a:rPr lang="en-US" sz="2000" b="1" dirty="0"/>
              <a:t>, reduce vehicles in school zones</a:t>
            </a:r>
          </a:p>
          <a:p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297" y="106852"/>
            <a:ext cx="1937247" cy="10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7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09650"/>
            <a:ext cx="12191999" cy="7883457"/>
          </a:xfrm>
          <a:prstGeom prst="rect">
            <a:avLst/>
          </a:prstGeom>
        </p:spPr>
      </p:pic>
      <p:sp>
        <p:nvSpPr>
          <p:cNvPr id="1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40703" cy="1066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en-US" altLang="ko-KR" sz="2800" dirty="0">
                <a:solidFill>
                  <a:schemeClr val="bg1"/>
                </a:solidFill>
              </a:rPr>
              <a:t>          Top 3 Areas of Concern (Family Survey)</a:t>
            </a:r>
            <a:endParaRPr lang="en-US" altLang="ko-K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1" y="1293894"/>
            <a:ext cx="11324757" cy="2699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811" y="4218910"/>
            <a:ext cx="3479848" cy="905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48" y="4220333"/>
            <a:ext cx="2519776" cy="892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807" y="4220330"/>
            <a:ext cx="2176140" cy="890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1753" y="4193525"/>
            <a:ext cx="2229081" cy="9446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471" y="5556601"/>
            <a:ext cx="1163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Things to consider: Consider ways to work with municipal decision makers to improve AST infrastructure and traffic enforcement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548" y="0"/>
            <a:ext cx="2055648" cy="11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87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008C"/>
      </a:accent1>
      <a:accent2>
        <a:srgbClr val="FDB818"/>
      </a:accent2>
      <a:accent3>
        <a:srgbClr val="BDD631"/>
      </a:accent3>
      <a:accent4>
        <a:srgbClr val="00ABBD"/>
      </a:accent4>
      <a:accent5>
        <a:srgbClr val="A74A9C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774</Words>
  <Application>Microsoft Office PowerPoint</Application>
  <PresentationFormat>Widescreen</PresentationFormat>
  <Paragraphs>106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Diaz, Sherry</cp:lastModifiedBy>
  <cp:revision>213</cp:revision>
  <dcterms:created xsi:type="dcterms:W3CDTF">2019-01-14T06:35:35Z</dcterms:created>
  <dcterms:modified xsi:type="dcterms:W3CDTF">2023-03-06T19:53:03Z</dcterms:modified>
</cp:coreProperties>
</file>