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</p:sldMasterIdLst>
  <p:notesMasterIdLst>
    <p:notesMasterId r:id="rId16"/>
  </p:notesMasterIdLst>
  <p:sldIdLst>
    <p:sldId id="256" r:id="rId3"/>
    <p:sldId id="257" r:id="rId4"/>
    <p:sldId id="267" r:id="rId5"/>
    <p:sldId id="272" r:id="rId6"/>
    <p:sldId id="284" r:id="rId7"/>
    <p:sldId id="268" r:id="rId8"/>
    <p:sldId id="285" r:id="rId9"/>
    <p:sldId id="280" r:id="rId10"/>
    <p:sldId id="281" r:id="rId11"/>
    <p:sldId id="274" r:id="rId12"/>
    <p:sldId id="282" r:id="rId13"/>
    <p:sldId id="271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5BAC"/>
    <a:srgbClr val="0B58AA"/>
    <a:srgbClr val="0C66C3"/>
    <a:srgbClr val="E73C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07"/>
    <p:restoredTop sz="77798" autoAdjust="0"/>
  </p:normalViewPr>
  <p:slideViewPr>
    <p:cSldViewPr snapToGrid="0" snapToObjects="1" showGuides="1">
      <p:cViewPr varScale="1">
        <p:scale>
          <a:sx n="54" d="100"/>
          <a:sy n="54" d="100"/>
        </p:scale>
        <p:origin x="143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8CA85-0036-D149-927B-A1B02EF572D3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CE11-521A-E645-906A-D842BFC9B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55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CE11-521A-E645-906A-D842BFC9B9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38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CE11-521A-E645-906A-D842BFC9B9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902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CE11-521A-E645-906A-D842BFC9B9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93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CE11-521A-E645-906A-D842BFC9B9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43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CE11-521A-E645-906A-D842BFC9B9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41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CE11-521A-E645-906A-D842BFC9B9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54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CE11-521A-E645-906A-D842BFC9B9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1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CE11-521A-E645-906A-D842BFC9B9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88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CE11-521A-E645-906A-D842BFC9B9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14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CE11-521A-E645-906A-D842BFC9B9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28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CE11-521A-E645-906A-D842BFC9B9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90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CE11-521A-E645-906A-D842BFC9B9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47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9779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5-D80B-47A0-8DA1-225D98C35484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16/05/2016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E849-BBD3-47D7-B5C7-F9F259003C9E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27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5-D80B-47A0-8DA1-225D98C35484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16/05/2016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E849-BBD3-47D7-B5C7-F9F259003C9E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928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5-D80B-47A0-8DA1-225D98C35484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16/05/2016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E849-BBD3-47D7-B5C7-F9F259003C9E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742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5-D80B-47A0-8DA1-225D98C35484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16/05/2016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E849-BBD3-47D7-B5C7-F9F259003C9E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81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60840" cy="99898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lang="en-US" sz="3200" b="1" i="0" kern="1200" cap="all" baseline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CD7D31E-1F77-4A1B-AC77-C4320DA45000}" type="datetimeFigureOut">
              <a:rPr lang="en-US" smtClean="0"/>
              <a:pPr>
                <a:defRPr/>
              </a:pPr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2354622-EB1C-49EB-807E-7BFCE3ADB7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3"/>
          </p:nvPr>
        </p:nvSpPr>
        <p:spPr>
          <a:xfrm>
            <a:off x="827584" y="1600202"/>
            <a:ext cx="75608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buSzPct val="120000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960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5-D80B-47A0-8DA1-225D98C35484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16/05/2016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E849-BBD3-47D7-B5C7-F9F259003C9E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48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5-D80B-47A0-8DA1-225D98C35484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16/05/2016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E849-BBD3-47D7-B5C7-F9F259003C9E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4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5-D80B-47A0-8DA1-225D98C35484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16/05/2016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E849-BBD3-47D7-B5C7-F9F259003C9E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212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5-D80B-47A0-8DA1-225D98C35484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16/05/2016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E849-BBD3-47D7-B5C7-F9F259003C9E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09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5-D80B-47A0-8DA1-225D98C35484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16/05/2016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E849-BBD3-47D7-B5C7-F9F259003C9E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04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5-D80B-47A0-8DA1-225D98C35484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16/05/2016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E849-BBD3-47D7-B5C7-F9F259003C9E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285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5-D80B-47A0-8DA1-225D98C35484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16/05/2016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E849-BBD3-47D7-B5C7-F9F259003C9E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8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86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D01B805-D80B-47A0-8DA1-225D98C35484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 defTabSz="914400"/>
              <a:t>16/05/2016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02BE849-BBD3-47D7-B5C7-F9F259003C9E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51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21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142" y="1120140"/>
            <a:ext cx="8342267" cy="6572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</a:rPr>
              <a:t>SES and physical availability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653143" y="1948813"/>
            <a:ext cx="7649028" cy="4388621"/>
          </a:xfrm>
        </p:spPr>
        <p:txBody>
          <a:bodyPr>
            <a:norm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</a:rPr>
              <a:t>Greater proximity to outlets </a:t>
            </a:r>
            <a:r>
              <a:rPr lang="en-US" sz="2800" dirty="0" smtClean="0">
                <a:solidFill>
                  <a:prstClr val="black"/>
                </a:solidFill>
              </a:rPr>
              <a:t>concerning</a:t>
            </a:r>
            <a:r>
              <a:rPr lang="en-US" sz="2800" dirty="0">
                <a:solidFill>
                  <a:prstClr val="black"/>
                </a:solidFill>
              </a:rPr>
              <a:t>, given </a:t>
            </a:r>
            <a:r>
              <a:rPr lang="en-US" sz="2800" dirty="0" smtClean="0">
                <a:solidFill>
                  <a:prstClr val="black"/>
                </a:solidFill>
              </a:rPr>
              <a:t>alcohol </a:t>
            </a:r>
            <a:r>
              <a:rPr lang="en-US" sz="2800" dirty="0">
                <a:solidFill>
                  <a:prstClr val="black"/>
                </a:solidFill>
              </a:rPr>
              <a:t>consumption and harms </a:t>
            </a:r>
            <a:r>
              <a:rPr lang="en-US" sz="2800" dirty="0" smtClean="0">
                <a:solidFill>
                  <a:prstClr val="black"/>
                </a:solidFill>
              </a:rPr>
              <a:t>tends to increase </a:t>
            </a:r>
            <a:r>
              <a:rPr lang="en-US" sz="2800" dirty="0">
                <a:solidFill>
                  <a:prstClr val="black"/>
                </a:solidFill>
              </a:rPr>
              <a:t>with greater physical availability </a:t>
            </a:r>
            <a:r>
              <a:rPr lang="en-US" sz="1400" dirty="0">
                <a:solidFill>
                  <a:prstClr val="black"/>
                </a:solidFill>
              </a:rPr>
              <a:t>(</a:t>
            </a:r>
            <a:r>
              <a:rPr lang="en-US" sz="1400" dirty="0" err="1">
                <a:solidFill>
                  <a:prstClr val="black"/>
                </a:solidFill>
              </a:rPr>
              <a:t>Babor</a:t>
            </a:r>
            <a:r>
              <a:rPr lang="en-US" sz="1400" dirty="0">
                <a:solidFill>
                  <a:prstClr val="black"/>
                </a:solidFill>
              </a:rPr>
              <a:t> et al., 2010)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Inequitable harms from greater </a:t>
            </a:r>
            <a:r>
              <a:rPr lang="en-US" sz="2800" dirty="0"/>
              <a:t>outlet </a:t>
            </a:r>
            <a:r>
              <a:rPr lang="en-US" sz="2800" dirty="0" smtClean="0"/>
              <a:t>density:</a:t>
            </a:r>
          </a:p>
          <a:p>
            <a:pPr lvl="1"/>
            <a:r>
              <a:rPr lang="en-US" sz="2600" dirty="0" smtClean="0"/>
              <a:t>From </a:t>
            </a:r>
            <a:r>
              <a:rPr lang="en-US" sz="2600" dirty="0"/>
              <a:t>the same outlet </a:t>
            </a:r>
            <a:r>
              <a:rPr lang="en-US" sz="2600" dirty="0" smtClean="0"/>
              <a:t>density, more socially disorganized (deprived) areas may experience more assaults than more organized areas </a:t>
            </a:r>
            <a:r>
              <a:rPr lang="en-US" sz="1400" dirty="0" smtClean="0"/>
              <a:t>(</a:t>
            </a:r>
            <a:r>
              <a:rPr lang="en-US" sz="1400" dirty="0" err="1" smtClean="0"/>
              <a:t>Pridemore</a:t>
            </a:r>
            <a:r>
              <a:rPr lang="en-US" sz="1400" dirty="0" smtClean="0"/>
              <a:t> and </a:t>
            </a:r>
            <a:r>
              <a:rPr lang="en-US" sz="1400" dirty="0" err="1" smtClean="0"/>
              <a:t>Grubesic</a:t>
            </a:r>
            <a:r>
              <a:rPr lang="en-US" sz="1400" dirty="0" smtClean="0"/>
              <a:t>, 2012)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70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658" y="1167027"/>
            <a:ext cx="7503886" cy="86497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827584" y="2032000"/>
            <a:ext cx="7560840" cy="415108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 dirty="0"/>
              <a:t>What are the impacts of changes in access to alcohol on vulnerable populations</a:t>
            </a:r>
            <a:r>
              <a:rPr lang="en-US" i="1" dirty="0" smtClean="0"/>
              <a:t>?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dirty="0" smtClean="0"/>
              <a:t>Low SES already experience greater burden of alcohol-related harms</a:t>
            </a:r>
          </a:p>
          <a:p>
            <a:endParaRPr lang="en-US" dirty="0" smtClean="0"/>
          </a:p>
          <a:p>
            <a:r>
              <a:rPr lang="en-US" dirty="0" smtClean="0"/>
              <a:t>No direct (longitudinal) evidence on changes in access, but cross-sectional studies suggest low </a:t>
            </a:r>
            <a:r>
              <a:rPr lang="en-US" dirty="0"/>
              <a:t>income areas </a:t>
            </a:r>
            <a:r>
              <a:rPr lang="en-US" dirty="0" smtClean="0"/>
              <a:t>could </a:t>
            </a:r>
            <a:r>
              <a:rPr lang="en-US" dirty="0"/>
              <a:t>receive disproportionate amount of outlet </a:t>
            </a:r>
            <a:r>
              <a:rPr lang="en-US" dirty="0" smtClean="0"/>
              <a:t>increases and associated harms, if left to market forces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44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211664"/>
            <a:ext cx="7560840" cy="998984"/>
          </a:xfrm>
        </p:spPr>
        <p:txBody>
          <a:bodyPr/>
          <a:lstStyle/>
          <a:p>
            <a:r>
              <a:rPr lang="en-US" dirty="0" smtClean="0"/>
              <a:t>Policy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827584" y="2210647"/>
            <a:ext cx="7560840" cy="4030496"/>
          </a:xfrm>
        </p:spPr>
        <p:txBody>
          <a:bodyPr>
            <a:normAutofit/>
          </a:bodyPr>
          <a:lstStyle/>
          <a:p>
            <a:r>
              <a:rPr lang="en-US" sz="2600" dirty="0" smtClean="0"/>
              <a:t>Introduce </a:t>
            </a:r>
            <a:r>
              <a:rPr lang="en-US" sz="2600" dirty="0"/>
              <a:t>zoning restrictions to </a:t>
            </a:r>
            <a:r>
              <a:rPr lang="en-US" sz="2600" dirty="0" smtClean="0"/>
              <a:t>reduce disproportionate </a:t>
            </a:r>
            <a:r>
              <a:rPr lang="en-US" sz="2600" dirty="0"/>
              <a:t>density of alcohol outlets </a:t>
            </a:r>
            <a:r>
              <a:rPr lang="en-US" sz="2600" dirty="0" smtClean="0"/>
              <a:t>in low-income </a:t>
            </a:r>
            <a:r>
              <a:rPr lang="en-US" sz="2600" dirty="0"/>
              <a:t>or other areas </a:t>
            </a:r>
            <a:r>
              <a:rPr lang="en-US" sz="2600" dirty="0" smtClean="0"/>
              <a:t>with </a:t>
            </a:r>
            <a:r>
              <a:rPr lang="en-US" sz="2600" dirty="0"/>
              <a:t>high burden </a:t>
            </a:r>
            <a:r>
              <a:rPr lang="en-US" sz="2600" dirty="0" smtClean="0"/>
              <a:t>of alcohol-related </a:t>
            </a:r>
            <a:r>
              <a:rPr lang="en-US" sz="2600" dirty="0"/>
              <a:t>harm, and reduce alcohol </a:t>
            </a:r>
            <a:r>
              <a:rPr lang="en-US" sz="2600" dirty="0" smtClean="0"/>
              <a:t>outlets near </a:t>
            </a:r>
            <a:r>
              <a:rPr lang="en-US" sz="2600" dirty="0"/>
              <a:t>schools and youth </a:t>
            </a:r>
            <a:r>
              <a:rPr lang="en-US" sz="2600" dirty="0" smtClean="0"/>
              <a:t>venues. </a:t>
            </a:r>
            <a:r>
              <a:rPr lang="en-US" sz="1400" dirty="0" smtClean="0"/>
              <a:t>(WHO, 2014; Roche et al, 2015)</a:t>
            </a:r>
          </a:p>
          <a:p>
            <a:endParaRPr lang="en-US" sz="2600" dirty="0" smtClean="0"/>
          </a:p>
          <a:p>
            <a:r>
              <a:rPr lang="en-US" sz="2600" dirty="0" smtClean="0"/>
              <a:t>Provincial government should consider </a:t>
            </a:r>
            <a:r>
              <a:rPr lang="en-US" sz="2600" dirty="0" err="1"/>
              <a:t>neighbourhood</a:t>
            </a:r>
            <a:r>
              <a:rPr lang="en-US" sz="2600" dirty="0"/>
              <a:t> demographics </a:t>
            </a:r>
            <a:r>
              <a:rPr lang="en-US" sz="2600" dirty="0" smtClean="0"/>
              <a:t>when selecting </a:t>
            </a:r>
            <a:r>
              <a:rPr lang="en-US" sz="2600" dirty="0"/>
              <a:t>new </a:t>
            </a:r>
            <a:r>
              <a:rPr lang="en-US" sz="2600" dirty="0" smtClean="0"/>
              <a:t>off-premise outlet locations, if not done already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92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155597"/>
            <a:ext cx="7560840" cy="998984"/>
          </a:xfrm>
        </p:spPr>
        <p:txBody>
          <a:bodyPr/>
          <a:lstStyle/>
          <a:p>
            <a:r>
              <a:rPr lang="en-US" dirty="0" smtClean="0"/>
              <a:t>Thank you, and 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827584" y="2154581"/>
            <a:ext cx="7560840" cy="3971584"/>
          </a:xfrm>
        </p:spPr>
        <p:txBody>
          <a:bodyPr/>
          <a:lstStyle/>
          <a:p>
            <a:r>
              <a:rPr lang="en-US" dirty="0" smtClean="0"/>
              <a:t>Barbara Foster, PHN, SMDHU</a:t>
            </a:r>
          </a:p>
          <a:p>
            <a:endParaRPr lang="en-US" dirty="0"/>
          </a:p>
          <a:p>
            <a:r>
              <a:rPr lang="en-US" dirty="0" smtClean="0"/>
              <a:t>John Barbaro, Epidemiologist, SMDHU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0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937" y="1164156"/>
            <a:ext cx="82368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What are the impacts </a:t>
            </a:r>
            <a:r>
              <a:rPr lang="en-US" sz="2400" i="1" dirty="0"/>
              <a:t>of changes in access to alcohol on vulnerable </a:t>
            </a:r>
            <a:r>
              <a:rPr lang="en-US" sz="2400" i="1" dirty="0" smtClean="0"/>
              <a:t>populations?</a:t>
            </a:r>
          </a:p>
          <a:p>
            <a:endParaRPr lang="en-US" sz="2400" dirty="0"/>
          </a:p>
          <a:p>
            <a:r>
              <a:rPr lang="en-US" sz="2400" dirty="0" smtClean="0"/>
              <a:t>Outline: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/>
                <a:cs typeface="Franklin Gothic Book"/>
              </a:rPr>
              <a:t>An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/>
                <a:cs typeface="Franklin Gothic Book"/>
              </a:rPr>
              <a:t>equity lens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/>
                <a:cs typeface="Franklin Gothic Book"/>
              </a:rPr>
              <a:t>for alcohol policy</a:t>
            </a: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/>
                <a:cs typeface="Franklin Gothic Book"/>
              </a:rPr>
              <a:t>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/>
              <a:cs typeface="Franklin Gothic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/>
                <a:cs typeface="Franklin Gothic Book"/>
              </a:rPr>
              <a:t>SES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/>
                <a:cs typeface="Franklin Gothic Book"/>
              </a:rPr>
              <a:t>and alcohol-related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/>
                <a:cs typeface="Franklin Gothic Book"/>
              </a:rPr>
              <a:t>harms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/>
              <a:cs typeface="Franklin Gothic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Book"/>
              <a:cs typeface="Franklin Gothic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/>
                <a:cs typeface="Franklin Gothic Book"/>
              </a:rPr>
              <a:t>SES and physical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/>
                <a:cs typeface="Franklin Gothic Book"/>
              </a:rPr>
              <a:t>availability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Book"/>
              <a:cs typeface="Franklin Gothic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/>
                <a:cs typeface="Franklin Gothic Book"/>
              </a:rPr>
              <a:t>Policy implications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/>
              <a:cs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77418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317" y="1173785"/>
            <a:ext cx="7560840" cy="998984"/>
          </a:xfrm>
        </p:spPr>
        <p:txBody>
          <a:bodyPr>
            <a:normAutofit fontScale="90000"/>
          </a:bodyPr>
          <a:lstStyle/>
          <a:p>
            <a:r>
              <a:rPr lang="en-US" sz="3300" dirty="0" smtClean="0"/>
              <a:t>An equity lens for alcohol policy:</a:t>
            </a:r>
            <a:br>
              <a:rPr lang="en-US" sz="3300" dirty="0" smtClean="0"/>
            </a:br>
            <a:r>
              <a:rPr lang="en-US" sz="3300" dirty="0" smtClean="0"/>
              <a:t>3 health equity questions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827584" y="2409371"/>
            <a:ext cx="7560840" cy="383177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Could the planned initiative or policy approaches have a negative impact on some populations or communities? If so, how can the negative/inequitable impacts be mitigated?</a:t>
            </a:r>
          </a:p>
          <a:p>
            <a:endParaRPr lang="en-US" dirty="0"/>
          </a:p>
          <a:p>
            <a:r>
              <a:rPr lang="en-US" dirty="0"/>
              <a:t>How do we consider the needs of disadvantaged individuals and communities, and priority populations?</a:t>
            </a:r>
          </a:p>
          <a:p>
            <a:endParaRPr lang="en-US" dirty="0"/>
          </a:p>
          <a:p>
            <a:r>
              <a:rPr lang="en-US" dirty="0"/>
              <a:t>How will the planned initiatives or policy approaches address the social determinants of health? </a:t>
            </a:r>
          </a:p>
        </p:txBody>
      </p:sp>
      <p:sp>
        <p:nvSpPr>
          <p:cNvPr id="4" name="Rectangle 3"/>
          <p:cNvSpPr/>
          <p:nvPr/>
        </p:nvSpPr>
        <p:spPr>
          <a:xfrm>
            <a:off x="1480457" y="6235152"/>
            <a:ext cx="58782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(Wellesley </a:t>
            </a:r>
            <a:r>
              <a:rPr lang="en-US" sz="1400" dirty="0"/>
              <a:t>Institute, 2011; </a:t>
            </a:r>
            <a:r>
              <a:rPr lang="en-US" sz="1400" dirty="0" err="1"/>
              <a:t>alPHa</a:t>
            </a:r>
            <a:r>
              <a:rPr lang="en-US" sz="1400" dirty="0"/>
              <a:t>-OPHA Health Equity Workgroup, 2013)</a:t>
            </a:r>
          </a:p>
        </p:txBody>
      </p:sp>
    </p:spTree>
    <p:extLst>
      <p:ext uri="{BB962C8B-B14F-4D97-AF65-F5344CB8AC3E}">
        <p14:creationId xmlns:p14="http://schemas.microsoft.com/office/powerpoint/2010/main" val="261662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86" y="605631"/>
            <a:ext cx="7730820" cy="580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465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862" y="562912"/>
            <a:ext cx="6100681" cy="6100681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869896"/>
              </p:ext>
            </p:extLst>
          </p:nvPr>
        </p:nvGraphicFramePr>
        <p:xfrm>
          <a:off x="10019416" y="1522289"/>
          <a:ext cx="3660009" cy="3726365"/>
        </p:xfrm>
        <a:graphic>
          <a:graphicData uri="http://schemas.openxmlformats.org/drawingml/2006/table">
            <a:tbl>
              <a:tblPr>
                <a:tableStyleId>{EB344D84-9AFB-497E-A393-DC336BA19D2E}</a:tableStyleId>
              </a:tblPr>
              <a:tblGrid>
                <a:gridCol w="1911945"/>
                <a:gridCol w="874032"/>
                <a:gridCol w="874032"/>
              </a:tblGrid>
              <a:tr h="414041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Measure</a:t>
                      </a:r>
                      <a:endParaRPr lang="en-CA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SMDHU</a:t>
                      </a:r>
                      <a:endParaRPr lang="en-CA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Ontario</a:t>
                      </a:r>
                      <a:endParaRPr lang="en-CA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>
                    <a:solidFill>
                      <a:schemeClr val="tx1"/>
                    </a:solidFill>
                  </a:tcPr>
                </a:tc>
              </a:tr>
              <a:tr h="828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Disparity Rate 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Ratio (Q1 ÷ Q5)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400" u="none" strike="noStrike" dirty="0">
                          <a:effectLst/>
                        </a:rPr>
                        <a:t>1.8 </a:t>
                      </a:r>
                      <a:br>
                        <a:rPr lang="en-CA" sz="1400" u="none" strike="noStrike" dirty="0">
                          <a:effectLst/>
                        </a:rPr>
                      </a:br>
                      <a:r>
                        <a:rPr lang="en-CA" sz="1000" u="none" strike="noStrike" dirty="0">
                          <a:effectLst/>
                        </a:rPr>
                        <a:t>(1.6, 2.1)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400" u="none" strike="noStrike">
                          <a:effectLst/>
                        </a:rPr>
                        <a:t>2.0 </a:t>
                      </a:r>
                      <a:br>
                        <a:rPr lang="en-CA" sz="1400" u="none" strike="noStrike">
                          <a:effectLst/>
                        </a:rPr>
                      </a:br>
                      <a:r>
                        <a:rPr lang="en-CA" sz="1000" u="none" strike="noStrike">
                          <a:effectLst/>
                        </a:rPr>
                        <a:t>(1.97, 2.08)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/>
                </a:tc>
              </a:tr>
              <a:tr h="828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Disparity Rate </a:t>
                      </a:r>
                      <a:r>
                        <a:rPr lang="en-US" sz="1400" u="none" strike="noStrike" dirty="0" smtClean="0">
                          <a:effectLst/>
                        </a:rPr>
                        <a:t/>
                      </a:r>
                      <a:br>
                        <a:rPr lang="en-US" sz="1400" u="none" strike="noStrike" dirty="0" smtClean="0">
                          <a:effectLst/>
                        </a:rPr>
                      </a:br>
                      <a:r>
                        <a:rPr lang="en-US" sz="1400" u="none" strike="noStrike" dirty="0" smtClean="0">
                          <a:effectLst/>
                        </a:rPr>
                        <a:t>Difference </a:t>
                      </a:r>
                      <a:r>
                        <a:rPr lang="en-US" sz="1400" u="none" strike="noStrike" dirty="0">
                          <a:effectLst/>
                        </a:rPr>
                        <a:t>(Q1 − Q5)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400" u="none" strike="noStrike" dirty="0">
                          <a:effectLst/>
                        </a:rPr>
                        <a:t>67.1 </a:t>
                      </a:r>
                      <a:br>
                        <a:rPr lang="en-CA" sz="1400" u="none" strike="noStrike" dirty="0">
                          <a:effectLst/>
                        </a:rPr>
                      </a:br>
                      <a:r>
                        <a:rPr lang="en-CA" sz="1000" u="none" strike="noStrike" dirty="0">
                          <a:effectLst/>
                        </a:rPr>
                        <a:t>(53.4, 80.9)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400" u="none" strike="noStrike" dirty="0">
                          <a:effectLst/>
                        </a:rPr>
                        <a:t>75.0 </a:t>
                      </a:r>
                      <a:br>
                        <a:rPr lang="en-CA" sz="1400" u="none" strike="noStrike" dirty="0">
                          <a:effectLst/>
                        </a:rPr>
                      </a:br>
                      <a:r>
                        <a:rPr lang="en-CA" sz="1000" u="none" strike="noStrike" dirty="0">
                          <a:effectLst/>
                        </a:rPr>
                        <a:t>(72.4, 77.7)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/>
                </a:tc>
              </a:tr>
              <a:tr h="828081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Potential Rate </a:t>
                      </a:r>
                      <a:r>
                        <a:rPr lang="en-CA" sz="1400" u="none" strike="noStrike" dirty="0" smtClean="0">
                          <a:effectLst/>
                        </a:rPr>
                        <a:t/>
                      </a:r>
                      <a:br>
                        <a:rPr lang="en-CA" sz="1400" u="none" strike="noStrike" dirty="0" smtClean="0">
                          <a:effectLst/>
                        </a:rPr>
                      </a:br>
                      <a:r>
                        <a:rPr lang="en-CA" sz="1400" u="none" strike="noStrike" dirty="0" smtClean="0">
                          <a:effectLst/>
                        </a:rPr>
                        <a:t>Reduction </a:t>
                      </a:r>
                      <a:r>
                        <a:rPr lang="en-CA" sz="1400" u="none" strike="noStrike" dirty="0">
                          <a:effectLst/>
                        </a:rPr>
                        <a:t>(%)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400" u="none" strike="noStrike" dirty="0">
                          <a:effectLst/>
                        </a:rPr>
                        <a:t>27.4 </a:t>
                      </a:r>
                      <a:br>
                        <a:rPr lang="en-CA" sz="1400" u="none" strike="noStrike" dirty="0">
                          <a:effectLst/>
                        </a:rPr>
                      </a:br>
                      <a:r>
                        <a:rPr lang="en-CA" sz="1000" u="none" strike="noStrike" dirty="0">
                          <a:effectLst/>
                        </a:rPr>
                        <a:t>(21.5, 32.9)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400" u="none" strike="noStrike" dirty="0">
                          <a:effectLst/>
                        </a:rPr>
                        <a:t>24.5 </a:t>
                      </a:r>
                      <a:br>
                        <a:rPr lang="en-CA" sz="1400" u="none" strike="noStrike" dirty="0">
                          <a:effectLst/>
                        </a:rPr>
                      </a:br>
                      <a:r>
                        <a:rPr lang="en-CA" sz="1000" u="none" strike="noStrike" dirty="0">
                          <a:effectLst/>
                        </a:rPr>
                        <a:t>(23.1, 26.0)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/>
                </a:tc>
              </a:tr>
              <a:tr h="828081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Population </a:t>
                      </a:r>
                      <a:r>
                        <a:rPr lang="en-CA" sz="1400" u="none" strike="noStrike" dirty="0" smtClean="0">
                          <a:effectLst/>
                        </a:rPr>
                        <a:t/>
                      </a:r>
                      <a:br>
                        <a:rPr lang="en-CA" sz="1400" u="none" strike="noStrike" dirty="0" smtClean="0">
                          <a:effectLst/>
                        </a:rPr>
                      </a:br>
                      <a:r>
                        <a:rPr lang="en-CA" sz="1400" u="none" strike="noStrike" dirty="0" smtClean="0">
                          <a:effectLst/>
                        </a:rPr>
                        <a:t>Impact Number (PIN)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400" u="none" strike="noStrike" dirty="0" smtClean="0">
                          <a:effectLst/>
                        </a:rPr>
                        <a:t>130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400" u="none" strike="noStrike" dirty="0" smtClean="0">
                          <a:effectLst/>
                        </a:rPr>
                        <a:t>2450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0934" y="178191"/>
            <a:ext cx="892385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 smtClean="0">
                <a:solidFill>
                  <a:schemeClr val="accent1">
                    <a:lumMod val="75000"/>
                  </a:schemeClr>
                </a:solidFill>
              </a:rPr>
              <a:t>Based on methods of CIHI, 2015: Trends 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in Income-Related Health Inequalities in Canada</a:t>
            </a:r>
          </a:p>
        </p:txBody>
      </p:sp>
    </p:spTree>
    <p:extLst>
      <p:ext uri="{BB962C8B-B14F-4D97-AF65-F5344CB8AC3E}">
        <p14:creationId xmlns:p14="http://schemas.microsoft.com/office/powerpoint/2010/main" val="167991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173786"/>
            <a:ext cx="7560840" cy="99898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SES and alcohol consumption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827584" y="2172770"/>
            <a:ext cx="7560840" cy="4358659"/>
          </a:xfrm>
        </p:spPr>
        <p:txBody>
          <a:bodyPr>
            <a:noAutofit/>
          </a:bodyPr>
          <a:lstStyle/>
          <a:p>
            <a:pPr lvl="0"/>
            <a:r>
              <a:rPr lang="en-US" sz="2600" dirty="0" smtClean="0"/>
              <a:t>Complex </a:t>
            </a:r>
            <a:r>
              <a:rPr lang="en-US" sz="2600" dirty="0"/>
              <a:t>association between alcohol </a:t>
            </a:r>
            <a:r>
              <a:rPr lang="en-US" sz="2600" dirty="0" smtClean="0"/>
              <a:t>and </a:t>
            </a:r>
            <a:r>
              <a:rPr lang="en-US" sz="2600" dirty="0"/>
              <a:t>socioeconomic status (SES</a:t>
            </a:r>
            <a:r>
              <a:rPr lang="en-US" sz="2600" dirty="0" smtClean="0"/>
              <a:t>) </a:t>
            </a:r>
          </a:p>
          <a:p>
            <a:pPr lvl="0"/>
            <a:endParaRPr lang="en-US" sz="2600" dirty="0"/>
          </a:p>
          <a:p>
            <a:pPr lvl="0"/>
            <a:r>
              <a:rPr lang="en-US" sz="2600" dirty="0" smtClean="0"/>
              <a:t>Higher </a:t>
            </a:r>
            <a:r>
              <a:rPr lang="en-US" sz="2600" dirty="0"/>
              <a:t>SES </a:t>
            </a:r>
            <a:r>
              <a:rPr lang="en-US" sz="2600" dirty="0" smtClean="0"/>
              <a:t>associated with </a:t>
            </a:r>
            <a:r>
              <a:rPr lang="en-US" sz="2600" dirty="0"/>
              <a:t>more frequent </a:t>
            </a:r>
            <a:r>
              <a:rPr lang="en-US" sz="2600" dirty="0" smtClean="0"/>
              <a:t>drinking</a:t>
            </a:r>
          </a:p>
          <a:p>
            <a:pPr lvl="0"/>
            <a:endParaRPr lang="en-US" sz="2600" dirty="0" smtClean="0"/>
          </a:p>
          <a:p>
            <a:pPr lvl="0"/>
            <a:r>
              <a:rPr lang="en-US" sz="2600" dirty="0" smtClean="0"/>
              <a:t>Lower SES </a:t>
            </a:r>
            <a:r>
              <a:rPr lang="en-US" sz="2600" dirty="0"/>
              <a:t>consume less alcohol </a:t>
            </a:r>
            <a:r>
              <a:rPr lang="en-US" sz="2600" dirty="0" smtClean="0"/>
              <a:t>overall and more likely to be abstainers, but also more likelihood of binge drinking in some studies/populations</a:t>
            </a:r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400" dirty="0" smtClean="0"/>
              <a:t>(Roche et al, 2015; WHO, 2014; Jones et al, 2015)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9304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120102"/>
            <a:ext cx="7560840" cy="998984"/>
          </a:xfrm>
        </p:spPr>
        <p:txBody>
          <a:bodyPr/>
          <a:lstStyle/>
          <a:p>
            <a:r>
              <a:rPr lang="en-US" dirty="0" smtClean="0"/>
              <a:t>SES and alcohol-related harm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827584" y="1973943"/>
            <a:ext cx="7692302" cy="4426857"/>
          </a:xfrm>
        </p:spPr>
        <p:txBody>
          <a:bodyPr>
            <a:norm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For </a:t>
            </a:r>
            <a:r>
              <a:rPr lang="en-US" sz="2400" dirty="0" smtClean="0">
                <a:solidFill>
                  <a:prstClr val="black"/>
                </a:solidFill>
              </a:rPr>
              <a:t>given </a:t>
            </a:r>
            <a:r>
              <a:rPr lang="en-US" sz="2400" dirty="0">
                <a:solidFill>
                  <a:prstClr val="black"/>
                </a:solidFill>
              </a:rPr>
              <a:t>level of consumption, </a:t>
            </a:r>
            <a:r>
              <a:rPr lang="en-US" sz="2400" dirty="0" smtClean="0">
                <a:solidFill>
                  <a:prstClr val="black"/>
                </a:solidFill>
              </a:rPr>
              <a:t>disadvantaged groups typically have higher </a:t>
            </a:r>
            <a:r>
              <a:rPr lang="en-US" sz="2400" dirty="0">
                <a:solidFill>
                  <a:prstClr val="black"/>
                </a:solidFill>
              </a:rPr>
              <a:t>levels of alcohol-related harm than </a:t>
            </a:r>
            <a:r>
              <a:rPr lang="en-US" sz="2400" dirty="0" smtClean="0">
                <a:solidFill>
                  <a:prstClr val="black"/>
                </a:solidFill>
              </a:rPr>
              <a:t>advantaged groups </a:t>
            </a:r>
            <a:r>
              <a:rPr lang="en-US" sz="1400" dirty="0" smtClean="0">
                <a:solidFill>
                  <a:prstClr val="black"/>
                </a:solidFill>
              </a:rPr>
              <a:t>(Roche et al, 2015)</a:t>
            </a:r>
            <a:endParaRPr lang="en-US" sz="1400" dirty="0">
              <a:solidFill>
                <a:prstClr val="black"/>
              </a:solidFill>
            </a:endParaRPr>
          </a:p>
          <a:p>
            <a:pPr lvl="0"/>
            <a:endParaRPr lang="en-US" sz="2400" dirty="0">
              <a:solidFill>
                <a:prstClr val="black"/>
              </a:solidFill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Total </a:t>
            </a:r>
            <a:r>
              <a:rPr lang="en-US" sz="2400" dirty="0">
                <a:solidFill>
                  <a:prstClr val="black"/>
                </a:solidFill>
              </a:rPr>
              <a:t>burden of alcohol-related mortality and morbidity </a:t>
            </a:r>
            <a:r>
              <a:rPr lang="en-US" sz="2400" dirty="0" smtClean="0">
                <a:solidFill>
                  <a:prstClr val="black"/>
                </a:solidFill>
              </a:rPr>
              <a:t>heaviest in low </a:t>
            </a:r>
            <a:r>
              <a:rPr lang="en-US" sz="2400" dirty="0">
                <a:solidFill>
                  <a:prstClr val="black"/>
                </a:solidFill>
              </a:rPr>
              <a:t>SES: </a:t>
            </a:r>
          </a:p>
          <a:p>
            <a:pPr lvl="1"/>
            <a:r>
              <a:rPr lang="en-US" sz="2000" dirty="0">
                <a:solidFill>
                  <a:prstClr val="black"/>
                </a:solidFill>
              </a:rPr>
              <a:t>Depending </a:t>
            </a:r>
            <a:r>
              <a:rPr lang="en-US" sz="2000" dirty="0" smtClean="0">
                <a:solidFill>
                  <a:prstClr val="black"/>
                </a:solidFill>
              </a:rPr>
              <a:t>on SES measure, 3-10x elevated </a:t>
            </a:r>
            <a:r>
              <a:rPr lang="en-US" sz="2000" dirty="0">
                <a:solidFill>
                  <a:prstClr val="black"/>
                </a:solidFill>
              </a:rPr>
              <a:t>risk (RR) of dying from </a:t>
            </a:r>
            <a:r>
              <a:rPr lang="en-US" sz="2000" dirty="0" smtClean="0">
                <a:solidFill>
                  <a:prstClr val="black"/>
                </a:solidFill>
              </a:rPr>
              <a:t>alcohol-attributable </a:t>
            </a:r>
            <a:r>
              <a:rPr lang="en-US" sz="2000" dirty="0">
                <a:solidFill>
                  <a:prstClr val="black"/>
                </a:solidFill>
              </a:rPr>
              <a:t>cause </a:t>
            </a:r>
            <a:r>
              <a:rPr lang="en-US" sz="2000" dirty="0" smtClean="0">
                <a:solidFill>
                  <a:prstClr val="black"/>
                </a:solidFill>
              </a:rPr>
              <a:t>in men </a:t>
            </a:r>
            <a:r>
              <a:rPr lang="en-US" sz="2000" dirty="0">
                <a:solidFill>
                  <a:prstClr val="black"/>
                </a:solidFill>
              </a:rPr>
              <a:t>with </a:t>
            </a:r>
            <a:r>
              <a:rPr lang="en-US" sz="2000" dirty="0" smtClean="0">
                <a:solidFill>
                  <a:prstClr val="black"/>
                </a:solidFill>
              </a:rPr>
              <a:t>low vs high SES</a:t>
            </a:r>
            <a:r>
              <a:rPr lang="en-US" sz="2000" dirty="0">
                <a:solidFill>
                  <a:prstClr val="black"/>
                </a:solidFill>
              </a:rPr>
              <a:t>, </a:t>
            </a:r>
            <a:r>
              <a:rPr lang="en-US" sz="2000" dirty="0" smtClean="0">
                <a:solidFill>
                  <a:prstClr val="black"/>
                </a:solidFill>
              </a:rPr>
              <a:t>&amp; 1.5-6x </a:t>
            </a:r>
            <a:r>
              <a:rPr lang="en-US" sz="2000" dirty="0">
                <a:solidFill>
                  <a:prstClr val="black"/>
                </a:solidFill>
              </a:rPr>
              <a:t>elevated risk </a:t>
            </a:r>
            <a:r>
              <a:rPr lang="en-US" sz="2000" dirty="0" smtClean="0">
                <a:solidFill>
                  <a:prstClr val="black"/>
                </a:solidFill>
              </a:rPr>
              <a:t>for women </a:t>
            </a:r>
            <a:r>
              <a:rPr lang="en-US" sz="1400" dirty="0" smtClean="0">
                <a:solidFill>
                  <a:prstClr val="black"/>
                </a:solidFill>
              </a:rPr>
              <a:t>(</a:t>
            </a:r>
            <a:r>
              <a:rPr lang="en-US" sz="1400" dirty="0">
                <a:solidFill>
                  <a:prstClr val="black"/>
                </a:solidFill>
              </a:rPr>
              <a:t>Probst et al, 2015)</a:t>
            </a:r>
          </a:p>
          <a:p>
            <a:pPr lvl="1"/>
            <a:r>
              <a:rPr lang="en-US" sz="2000" dirty="0" smtClean="0">
                <a:solidFill>
                  <a:prstClr val="black"/>
                </a:solidFill>
              </a:rPr>
              <a:t>Evidence of increased </a:t>
            </a:r>
            <a:r>
              <a:rPr lang="en-US" sz="2000" dirty="0">
                <a:solidFill>
                  <a:prstClr val="black"/>
                </a:solidFill>
              </a:rPr>
              <a:t>risk of </a:t>
            </a:r>
            <a:r>
              <a:rPr lang="en-US" sz="2000" dirty="0" smtClean="0">
                <a:solidFill>
                  <a:prstClr val="black"/>
                </a:solidFill>
              </a:rPr>
              <a:t>specific </a:t>
            </a:r>
            <a:r>
              <a:rPr lang="en-US" sz="2000" dirty="0">
                <a:solidFill>
                  <a:prstClr val="black"/>
                </a:solidFill>
              </a:rPr>
              <a:t>alcohol-attributable conditions </a:t>
            </a:r>
            <a:r>
              <a:rPr lang="en-US" sz="2000" dirty="0" smtClean="0">
                <a:solidFill>
                  <a:prstClr val="black"/>
                </a:solidFill>
              </a:rPr>
              <a:t> in low vs high SES: head </a:t>
            </a:r>
            <a:r>
              <a:rPr lang="en-US" sz="2000" dirty="0">
                <a:solidFill>
                  <a:prstClr val="black"/>
                </a:solidFill>
              </a:rPr>
              <a:t>and neck </a:t>
            </a:r>
            <a:r>
              <a:rPr lang="en-US" sz="2000" dirty="0" smtClean="0">
                <a:solidFill>
                  <a:prstClr val="black"/>
                </a:solidFill>
              </a:rPr>
              <a:t>cancer, stroke</a:t>
            </a:r>
            <a:r>
              <a:rPr lang="en-US" sz="2000" dirty="0">
                <a:solidFill>
                  <a:prstClr val="black"/>
                </a:solidFill>
              </a:rPr>
              <a:t>, and </a:t>
            </a:r>
            <a:r>
              <a:rPr lang="en-US" sz="2000" dirty="0" smtClean="0">
                <a:solidFill>
                  <a:prstClr val="black"/>
                </a:solidFill>
              </a:rPr>
              <a:t> potentially </a:t>
            </a:r>
            <a:r>
              <a:rPr lang="en-US" sz="2000" dirty="0">
                <a:solidFill>
                  <a:prstClr val="black"/>
                </a:solidFill>
              </a:rPr>
              <a:t>hypertension and liver </a:t>
            </a:r>
            <a:r>
              <a:rPr lang="en-US" sz="2000" dirty="0" smtClean="0">
                <a:solidFill>
                  <a:prstClr val="black"/>
                </a:solidFill>
              </a:rPr>
              <a:t>disease </a:t>
            </a:r>
            <a:r>
              <a:rPr lang="en-US" sz="1400" dirty="0">
                <a:solidFill>
                  <a:prstClr val="black"/>
                </a:solidFill>
              </a:rPr>
              <a:t>(Jones  et al, 2015)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84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084011"/>
            <a:ext cx="8098702" cy="658326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SES and physical </a:t>
            </a:r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</a:rPr>
              <a:t>availability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827584" y="1969591"/>
            <a:ext cx="7560840" cy="43888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eople </a:t>
            </a:r>
            <a:r>
              <a:rPr lang="en-US" dirty="0"/>
              <a:t>in more deprived areas are often in closer proximity to alcohol outlets than those in wealthier </a:t>
            </a:r>
            <a:r>
              <a:rPr lang="en-US" dirty="0" smtClean="0"/>
              <a:t>areas.</a:t>
            </a:r>
            <a:r>
              <a:rPr lang="en-US" sz="1500" dirty="0" smtClean="0"/>
              <a:t>(Roche </a:t>
            </a:r>
            <a:r>
              <a:rPr lang="en-US" sz="1500" dirty="0"/>
              <a:t>et al, 2015</a:t>
            </a:r>
            <a:r>
              <a:rPr lang="en-US" sz="1500" dirty="0" smtClean="0"/>
              <a:t>)  </a:t>
            </a:r>
            <a:r>
              <a:rPr lang="en-US" dirty="0" smtClean="0"/>
              <a:t>Examples: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800" dirty="0" smtClean="0"/>
              <a:t>In </a:t>
            </a:r>
            <a:r>
              <a:rPr lang="en-US" sz="2800" dirty="0"/>
              <a:t>US urban census </a:t>
            </a:r>
            <a:r>
              <a:rPr lang="en-US" sz="2800" dirty="0" smtClean="0"/>
              <a:t>tracts, </a:t>
            </a:r>
            <a:r>
              <a:rPr lang="en-US" sz="2800" dirty="0"/>
              <a:t>higher levels of poverty and </a:t>
            </a:r>
            <a:r>
              <a:rPr lang="en-US" sz="2800" dirty="0" smtClean="0"/>
              <a:t>proportions </a:t>
            </a:r>
            <a:r>
              <a:rPr lang="en-US" sz="2800" dirty="0"/>
              <a:t>of Blacks and Latinos </a:t>
            </a:r>
            <a:r>
              <a:rPr lang="en-US" sz="2800" dirty="0" smtClean="0"/>
              <a:t>is associated with greater alcohol outlet density </a:t>
            </a:r>
            <a:r>
              <a:rPr lang="en-US" sz="1500" dirty="0" smtClean="0"/>
              <a:t>(</a:t>
            </a:r>
            <a:r>
              <a:rPr lang="en-US" sz="1500" dirty="0" err="1" smtClean="0"/>
              <a:t>Berke</a:t>
            </a:r>
            <a:r>
              <a:rPr lang="en-US" sz="1500" dirty="0" smtClean="0"/>
              <a:t> et al, 2010)</a:t>
            </a:r>
          </a:p>
          <a:p>
            <a:endParaRPr lang="en-US" sz="2800" dirty="0"/>
          </a:p>
          <a:p>
            <a:r>
              <a:rPr lang="en-US" sz="2800" dirty="0" smtClean="0"/>
              <a:t>In Victoria, Australia, disadvantaged areas generally have higher alcohol outlet density </a:t>
            </a:r>
            <a:r>
              <a:rPr lang="en-US" sz="1500" dirty="0" smtClean="0"/>
              <a:t>(Livingston, 2012)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0392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143" y="1172718"/>
            <a:ext cx="8113486" cy="84476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</a:rPr>
              <a:t>SES and physical availability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783771" y="2171701"/>
            <a:ext cx="7604653" cy="437424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/>
              <a:t>Why more </a:t>
            </a:r>
            <a:r>
              <a:rPr lang="en-US" sz="4000" dirty="0" smtClean="0"/>
              <a:t>alcohol outlets </a:t>
            </a:r>
            <a:r>
              <a:rPr lang="en-US" sz="4000" dirty="0"/>
              <a:t>in low income areas, if low income people drink </a:t>
            </a:r>
            <a:r>
              <a:rPr lang="en-US" sz="4000" dirty="0" smtClean="0"/>
              <a:t>less?</a:t>
            </a:r>
          </a:p>
          <a:p>
            <a:pPr marL="0" indent="0">
              <a:buNone/>
            </a:pPr>
            <a:endParaRPr lang="en-US" sz="4000" dirty="0" smtClean="0"/>
          </a:p>
          <a:p>
            <a:r>
              <a:rPr lang="en-US" sz="3500" dirty="0" smtClean="0"/>
              <a:t>Less costly to operate business in low income areas</a:t>
            </a:r>
          </a:p>
          <a:p>
            <a:r>
              <a:rPr lang="en-US" sz="3500" dirty="0" smtClean="0"/>
              <a:t>More resistance to alcohol outlets in high income areas</a:t>
            </a:r>
          </a:p>
          <a:p>
            <a:r>
              <a:rPr lang="en-US" sz="3500" dirty="0" smtClean="0"/>
              <a:t>Encourages </a:t>
            </a:r>
            <a:r>
              <a:rPr lang="en-US" sz="3500" dirty="0"/>
              <a:t>concentration of outlets in </a:t>
            </a:r>
            <a:r>
              <a:rPr lang="en-US" sz="3500" dirty="0" smtClean="0"/>
              <a:t>high demand (population dense), low income areas, close to high income areas</a:t>
            </a:r>
          </a:p>
          <a:p>
            <a:r>
              <a:rPr lang="en-US" sz="3500" dirty="0" smtClean="0"/>
              <a:t>Residents </a:t>
            </a:r>
            <a:r>
              <a:rPr lang="en-US" sz="3500" dirty="0"/>
              <a:t>of </a:t>
            </a:r>
            <a:r>
              <a:rPr lang="en-US" sz="3500" dirty="0" smtClean="0"/>
              <a:t>low </a:t>
            </a:r>
            <a:r>
              <a:rPr lang="en-US" sz="3500" dirty="0"/>
              <a:t>income areas </a:t>
            </a:r>
            <a:r>
              <a:rPr lang="en-US" sz="3500" dirty="0" smtClean="0"/>
              <a:t>exposed </a:t>
            </a:r>
            <a:r>
              <a:rPr lang="en-US" sz="3500" dirty="0"/>
              <a:t>to risk </a:t>
            </a:r>
            <a:r>
              <a:rPr lang="en-US" sz="3500" dirty="0" smtClean="0"/>
              <a:t>from </a:t>
            </a:r>
            <a:r>
              <a:rPr lang="en-US" sz="3500" dirty="0"/>
              <a:t>presence of alcohol outlets </a:t>
            </a:r>
            <a:r>
              <a:rPr lang="en-US" sz="3500" dirty="0" smtClean="0"/>
              <a:t>servicing </a:t>
            </a:r>
            <a:r>
              <a:rPr lang="en-US" sz="3500" dirty="0"/>
              <a:t>demand from surrounding </a:t>
            </a:r>
            <a:r>
              <a:rPr lang="en-US" sz="3500" dirty="0" smtClean="0"/>
              <a:t>areas</a:t>
            </a:r>
            <a:endParaRPr lang="en-US" sz="34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dirty="0" smtClean="0"/>
              <a:t>(Morrison </a:t>
            </a:r>
            <a:r>
              <a:rPr lang="en-US" sz="2200" dirty="0"/>
              <a:t>et al, 2015)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6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</TotalTime>
  <Words>694</Words>
  <Application>Microsoft Office PowerPoint</Application>
  <PresentationFormat>On-screen Show (4:3)</PresentationFormat>
  <Paragraphs>95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Franklin Gothic Book</vt:lpstr>
      <vt:lpstr>Office Theme</vt:lpstr>
      <vt:lpstr>1_Office Theme</vt:lpstr>
      <vt:lpstr>PowerPoint Presentation</vt:lpstr>
      <vt:lpstr>PowerPoint Presentation</vt:lpstr>
      <vt:lpstr>An equity lens for alcohol policy: 3 health equity questions </vt:lpstr>
      <vt:lpstr> </vt:lpstr>
      <vt:lpstr>PowerPoint Presentation</vt:lpstr>
      <vt:lpstr>SES and alcohol consumption </vt:lpstr>
      <vt:lpstr>SES and alcohol-related harm</vt:lpstr>
      <vt:lpstr>SES and physical availability </vt:lpstr>
      <vt:lpstr>SES and physical availability </vt:lpstr>
      <vt:lpstr>SES and physical availability </vt:lpstr>
      <vt:lpstr>summary</vt:lpstr>
      <vt:lpstr>Policy implications</vt:lpstr>
      <vt:lpstr>Thank you, and Acknowledgements</vt:lpstr>
    </vt:vector>
  </TitlesOfParts>
  <Company>OPSEU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Alward</dc:creator>
  <cp:lastModifiedBy>Klanert, Marlene</cp:lastModifiedBy>
  <cp:revision>95</cp:revision>
  <dcterms:created xsi:type="dcterms:W3CDTF">2014-04-03T19:04:02Z</dcterms:created>
  <dcterms:modified xsi:type="dcterms:W3CDTF">2016-05-16T16:36:09Z</dcterms:modified>
</cp:coreProperties>
</file>