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62" r:id="rId3"/>
    <p:sldId id="267" r:id="rId4"/>
    <p:sldId id="257" r:id="rId5"/>
    <p:sldId id="258" r:id="rId6"/>
    <p:sldId id="259" r:id="rId7"/>
    <p:sldId id="260" r:id="rId8"/>
    <p:sldId id="261" r:id="rId9"/>
    <p:sldId id="266" r:id="rId10"/>
    <p:sldId id="273" r:id="rId11"/>
    <p:sldId id="269" r:id="rId12"/>
    <p:sldId id="270" r:id="rId13"/>
    <p:sldId id="271" r:id="rId14"/>
    <p:sldId id="272" r:id="rId15"/>
    <p:sldId id="265" r:id="rId16"/>
    <p:sldId id="263" r:id="rId17"/>
    <p:sldId id="264" r:id="rId18"/>
    <p:sldId id="268"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81600" autoAdjust="0"/>
  </p:normalViewPr>
  <p:slideViewPr>
    <p:cSldViewPr>
      <p:cViewPr varScale="1">
        <p:scale>
          <a:sx n="114" d="100"/>
          <a:sy n="114" d="100"/>
        </p:scale>
        <p:origin x="1560" y="102"/>
      </p:cViewPr>
      <p:guideLst>
        <p:guide orient="horz" pos="2160"/>
        <p:guide pos="2880"/>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_rels/viewProps.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02B1EA-C3CC-442E-B3E8-49CB16F79309}" type="datetimeFigureOut">
              <a:rPr lang="en-US" smtClean="0"/>
              <a:t>11/23/2021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F74307-E44D-488E-90BA-777328874E07}" type="slidenum">
              <a:rPr lang="en-US" smtClean="0"/>
              <a:t>‹#›</a:t>
            </a:fld>
            <a:endParaRPr lang="en-US"/>
          </a:p>
        </p:txBody>
      </p:sp>
    </p:spTree>
    <p:extLst>
      <p:ext uri="{BB962C8B-B14F-4D97-AF65-F5344CB8AC3E}">
        <p14:creationId xmlns:p14="http://schemas.microsoft.com/office/powerpoint/2010/main" val="19608899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This cover slide</a:t>
            </a:r>
            <a:r>
              <a:rPr lang="en-US" baseline="0" dirty="0"/>
              <a:t> </a:t>
            </a:r>
            <a:r>
              <a:rPr lang="en-US" dirty="0"/>
              <a:t>has placeholders</a:t>
            </a:r>
            <a:r>
              <a:rPr lang="en-US" baseline="0" dirty="0"/>
              <a:t> for a main headline and a subheading it is not intended to include an image</a:t>
            </a:r>
          </a:p>
          <a:p>
            <a:pPr marL="228600" indent="-228600">
              <a:buAutoNum type="arabicPeriod"/>
            </a:pPr>
            <a:r>
              <a:rPr lang="en-US" baseline="0" dirty="0"/>
              <a:t>Assign the layout “title slide” from layout options</a:t>
            </a:r>
          </a:p>
          <a:p>
            <a:endParaRPr lang="en-US" dirty="0"/>
          </a:p>
        </p:txBody>
      </p:sp>
      <p:sp>
        <p:nvSpPr>
          <p:cNvPr id="4" name="Slide Number Placeholder 3"/>
          <p:cNvSpPr>
            <a:spLocks noGrp="1"/>
          </p:cNvSpPr>
          <p:nvPr>
            <p:ph type="sldNum" sz="quarter" idx="10"/>
          </p:nvPr>
        </p:nvSpPr>
        <p:spPr/>
        <p:txBody>
          <a:bodyPr/>
          <a:lstStyle/>
          <a:p>
            <a:fld id="{3BF74307-E44D-488E-90BA-777328874E07}" type="slidenum">
              <a:rPr lang="en-US" smtClean="0"/>
              <a:t>1</a:t>
            </a:fld>
            <a:endParaRPr lang="en-US"/>
          </a:p>
        </p:txBody>
      </p:sp>
    </p:spTree>
    <p:extLst>
      <p:ext uri="{BB962C8B-B14F-4D97-AF65-F5344CB8AC3E}">
        <p14:creationId xmlns:p14="http://schemas.microsoft.com/office/powerpoint/2010/main" val="15960279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Avoid pasting slides from different sources. </a:t>
            </a:r>
            <a:r>
              <a:rPr lang="en-US" dirty="0">
                <a:solidFill>
                  <a:srgbClr val="00B050"/>
                </a:solidFill>
              </a:rPr>
              <a:t>Instead insert as new slide / click reuse slides / click the slide you want to reuse and it will be placed</a:t>
            </a:r>
            <a:r>
              <a:rPr lang="en-US" baseline="0" dirty="0">
                <a:solidFill>
                  <a:srgbClr val="00B050"/>
                </a:solidFill>
              </a:rPr>
              <a:t> into your presentation with your template styles. If the fonts do not look correct reset slide.</a:t>
            </a:r>
          </a:p>
          <a:p>
            <a:pPr marL="228600" indent="-228600">
              <a:buAutoNum type="arabicPeriod"/>
            </a:pPr>
            <a:r>
              <a:rPr lang="en-US" dirty="0"/>
              <a:t>Starting with a health unit template to keeps the design and formatting consistent.</a:t>
            </a:r>
            <a:r>
              <a:rPr lang="en-US" baseline="0" dirty="0"/>
              <a:t> All of the font sizes and styles are set for you so there should be no need for hard formatting.</a:t>
            </a:r>
          </a:p>
          <a:p>
            <a:endParaRPr lang="en-US" dirty="0"/>
          </a:p>
        </p:txBody>
      </p:sp>
      <p:sp>
        <p:nvSpPr>
          <p:cNvPr id="4" name="Slide Number Placeholder 3"/>
          <p:cNvSpPr>
            <a:spLocks noGrp="1"/>
          </p:cNvSpPr>
          <p:nvPr>
            <p:ph type="sldNum" sz="quarter" idx="10"/>
          </p:nvPr>
        </p:nvSpPr>
        <p:spPr/>
        <p:txBody>
          <a:bodyPr/>
          <a:lstStyle/>
          <a:p>
            <a:fld id="{3BF74307-E44D-488E-90BA-777328874E07}" type="slidenum">
              <a:rPr lang="en-US" smtClean="0"/>
              <a:t>4</a:t>
            </a:fld>
            <a:endParaRPr lang="en-US"/>
          </a:p>
        </p:txBody>
      </p:sp>
    </p:spTree>
    <p:extLst>
      <p:ext uri="{BB962C8B-B14F-4D97-AF65-F5344CB8AC3E}">
        <p14:creationId xmlns:p14="http://schemas.microsoft.com/office/powerpoint/2010/main" val="19734960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38400"/>
            <a:ext cx="7772400" cy="838200"/>
          </a:xfrm>
        </p:spPr>
        <p:txBody>
          <a:bodyPr/>
          <a:lstStyle>
            <a:lvl1pPr algn="ctr">
              <a:defRPr>
                <a:latin typeface="Arial" pitchFamily="34" charset="0"/>
                <a:cs typeface="Arial"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1371600" y="3276600"/>
            <a:ext cx="6400800" cy="2362200"/>
          </a:xfrm>
        </p:spPr>
        <p:txBody>
          <a:bodyPr/>
          <a:lstStyle>
            <a:lvl1pPr marL="0" indent="0" algn="ctr">
              <a:buNone/>
              <a:defRPr>
                <a:solidFill>
                  <a:schemeClr val="tx1">
                    <a:tint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Text Placeholder 9"/>
          <p:cNvSpPr>
            <a:spLocks noGrp="1"/>
          </p:cNvSpPr>
          <p:nvPr>
            <p:ph type="body" sz="quarter" idx="10" hasCustomPrompt="1"/>
          </p:nvPr>
        </p:nvSpPr>
        <p:spPr>
          <a:xfrm>
            <a:off x="262218" y="5715000"/>
            <a:ext cx="8653182" cy="533400"/>
          </a:xfrm>
        </p:spPr>
        <p:txBody>
          <a:bodyPr lIns="0" anchor="b" anchorCtr="0">
            <a:normAutofit/>
          </a:bodyPr>
          <a:lstStyle>
            <a:lvl1pPr>
              <a:defRPr sz="1000" i="1">
                <a:solidFill>
                  <a:schemeClr val="bg1">
                    <a:lumMod val="75000"/>
                  </a:schemeClr>
                </a:solidFill>
              </a:defRPr>
            </a:lvl1pPr>
            <a:lvl5pPr marL="0" indent="0">
              <a:buNone/>
              <a:defRPr sz="1000" baseline="0"/>
            </a:lvl5pPr>
          </a:lstStyle>
          <a:p>
            <a:pPr lvl="0"/>
            <a:r>
              <a:rPr lang="en-US" dirty="0"/>
              <a:t>Source: please type the source of your information here</a:t>
            </a:r>
          </a:p>
        </p:txBody>
      </p:sp>
    </p:spTree>
    <p:extLst>
      <p:ext uri="{BB962C8B-B14F-4D97-AF65-F5344CB8AC3E}">
        <p14:creationId xmlns:p14="http://schemas.microsoft.com/office/powerpoint/2010/main" val="42651628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4343400"/>
          </a:xfrm>
        </p:spPr>
        <p:txBody>
          <a:bodyPr/>
          <a:lstStyle>
            <a:lvl1pPr marL="0" indent="0">
              <a:buFont typeface="Arial" panose="020B0604020202020204" pitchFamily="34" charset="0"/>
              <a:buNone/>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itle 7"/>
          <p:cNvSpPr>
            <a:spLocks noGrp="1"/>
          </p:cNvSpPr>
          <p:nvPr>
            <p:ph type="title"/>
          </p:nvPr>
        </p:nvSpPr>
        <p:spPr/>
        <p:txBody>
          <a:bodyPr>
            <a:normAutofit/>
          </a:bodyPr>
          <a:lstStyle>
            <a:lvl1pPr algn="r">
              <a:defRPr sz="1600" b="1"/>
            </a:lvl1pPr>
          </a:lstStyle>
          <a:p>
            <a:r>
              <a:rPr lang="en-US"/>
              <a:t>Click to edit Master title style</a:t>
            </a:r>
            <a:endParaRPr lang="en-US" dirty="0"/>
          </a:p>
        </p:txBody>
      </p:sp>
      <p:sp>
        <p:nvSpPr>
          <p:cNvPr id="10" name="Text Placeholder 9"/>
          <p:cNvSpPr>
            <a:spLocks noGrp="1"/>
          </p:cNvSpPr>
          <p:nvPr>
            <p:ph type="body" sz="quarter" idx="10" hasCustomPrompt="1"/>
          </p:nvPr>
        </p:nvSpPr>
        <p:spPr>
          <a:xfrm>
            <a:off x="255494" y="5638800"/>
            <a:ext cx="8659905" cy="607359"/>
          </a:xfrm>
        </p:spPr>
        <p:txBody>
          <a:bodyPr lIns="0" anchor="b" anchorCtr="0">
            <a:normAutofit/>
          </a:bodyPr>
          <a:lstStyle>
            <a:lvl1pPr>
              <a:defRPr sz="1000" i="1">
                <a:solidFill>
                  <a:schemeClr val="bg1">
                    <a:lumMod val="75000"/>
                  </a:schemeClr>
                </a:solidFill>
              </a:defRPr>
            </a:lvl1pPr>
            <a:lvl5pPr marL="0" indent="0">
              <a:buNone/>
              <a:defRPr sz="1000" baseline="0"/>
            </a:lvl5pPr>
          </a:lstStyle>
          <a:p>
            <a:pPr lvl="0"/>
            <a:r>
              <a:rPr lang="en-US" dirty="0"/>
              <a:t>Source: please type the source of your information here</a:t>
            </a:r>
          </a:p>
        </p:txBody>
      </p:sp>
    </p:spTree>
    <p:extLst>
      <p:ext uri="{BB962C8B-B14F-4D97-AF65-F5344CB8AC3E}">
        <p14:creationId xmlns:p14="http://schemas.microsoft.com/office/powerpoint/2010/main" val="22974424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normAutofit/>
          </a:bodyPr>
          <a:lstStyle>
            <a:lvl1pPr algn="l">
              <a:defRPr sz="32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116636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r">
              <a:defRPr sz="1600" b="1">
                <a:solidFill>
                  <a:schemeClr val="accent1"/>
                </a:solidFill>
              </a:defRPr>
            </a:lvl1pPr>
          </a:lstStyle>
          <a:p>
            <a:r>
              <a:rPr lang="en-US"/>
              <a:t>Click to edit Master title style</a:t>
            </a:r>
            <a:endParaRPr lang="en-US" dirty="0"/>
          </a:p>
        </p:txBody>
      </p:sp>
      <p:sp>
        <p:nvSpPr>
          <p:cNvPr id="4" name="Content Placeholder 3"/>
          <p:cNvSpPr>
            <a:spLocks noGrp="1"/>
          </p:cNvSpPr>
          <p:nvPr>
            <p:ph sz="half" idx="2"/>
          </p:nvPr>
        </p:nvSpPr>
        <p:spPr>
          <a:xfrm>
            <a:off x="4648200" y="1600201"/>
            <a:ext cx="4038600" cy="4343400"/>
          </a:xfrm>
        </p:spPr>
        <p:txBody>
          <a:bodyPr>
            <a:normAutofit/>
          </a:bodyPr>
          <a:lstStyle>
            <a:lvl1pPr>
              <a:spcBef>
                <a:spcPts val="1200"/>
              </a:spcBef>
              <a:defRPr sz="2000" b="1"/>
            </a:lvl1pPr>
            <a:lvl2pPr>
              <a:spcBef>
                <a:spcPts val="1200"/>
              </a:spcBef>
              <a:defRPr sz="1600"/>
            </a:lvl2pPr>
            <a:lvl3pPr>
              <a:spcBef>
                <a:spcPts val="1200"/>
              </a:spcBef>
              <a:defRPr sz="1600"/>
            </a:lvl3pPr>
            <a:lvl4pPr>
              <a:spcBef>
                <a:spcPts val="1200"/>
              </a:spcBef>
              <a:defRPr sz="1400"/>
            </a:lvl4pPr>
            <a:lvl5pPr>
              <a:spcBef>
                <a:spcPts val="1200"/>
              </a:spcBef>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5"/>
          <p:cNvSpPr>
            <a:spLocks noGrp="1"/>
          </p:cNvSpPr>
          <p:nvPr>
            <p:ph type="body" sz="quarter" idx="10"/>
          </p:nvPr>
        </p:nvSpPr>
        <p:spPr>
          <a:xfrm>
            <a:off x="457200" y="1600200"/>
            <a:ext cx="4038600" cy="4343400"/>
          </a:xfrm>
        </p:spPr>
        <p:txBody>
          <a:bodyPr/>
          <a:lstStyle>
            <a:lvl1pPr>
              <a:spcBef>
                <a:spcPts val="1200"/>
              </a:spcBef>
              <a:defRPr b="1"/>
            </a:lvl1pPr>
            <a:lvl2pPr>
              <a:spcBef>
                <a:spcPts val="1200"/>
              </a:spcBef>
              <a:defRPr/>
            </a:lvl2pPr>
            <a:lvl3pPr>
              <a:spcBef>
                <a:spcPts val="1200"/>
              </a:spcBef>
              <a:defRPr/>
            </a:lvl3pPr>
            <a:lvl4pPr>
              <a:spcBef>
                <a:spcPts val="1200"/>
              </a:spcBef>
              <a:defRPr/>
            </a:lvl4pPr>
            <a:lvl5pPr>
              <a:spcBef>
                <a:spcPts val="1200"/>
              </a:spcBef>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ext Placeholder 9"/>
          <p:cNvSpPr>
            <a:spLocks noGrp="1"/>
          </p:cNvSpPr>
          <p:nvPr>
            <p:ph type="body" sz="quarter" idx="12" hasCustomPrompt="1"/>
          </p:nvPr>
        </p:nvSpPr>
        <p:spPr>
          <a:xfrm>
            <a:off x="262218" y="5667936"/>
            <a:ext cx="8653182" cy="551329"/>
          </a:xfrm>
        </p:spPr>
        <p:txBody>
          <a:bodyPr lIns="0" anchor="b" anchorCtr="0">
            <a:normAutofit/>
          </a:bodyPr>
          <a:lstStyle>
            <a:lvl1pPr>
              <a:defRPr sz="1000" i="1">
                <a:solidFill>
                  <a:schemeClr val="bg1">
                    <a:lumMod val="75000"/>
                  </a:schemeClr>
                </a:solidFill>
              </a:defRPr>
            </a:lvl1pPr>
            <a:lvl5pPr marL="0" indent="0">
              <a:buNone/>
              <a:defRPr sz="1000" baseline="0"/>
            </a:lvl5pPr>
          </a:lstStyle>
          <a:p>
            <a:pPr lvl="0"/>
            <a:r>
              <a:rPr lang="en-US" dirty="0"/>
              <a:t>Source: please type the source of your information here                                             </a:t>
            </a:r>
          </a:p>
        </p:txBody>
      </p:sp>
    </p:spTree>
    <p:extLst>
      <p:ext uri="{BB962C8B-B14F-4D97-AF65-F5344CB8AC3E}">
        <p14:creationId xmlns:p14="http://schemas.microsoft.com/office/powerpoint/2010/main" val="32441835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ext Placeholder 9"/>
          <p:cNvSpPr>
            <a:spLocks noGrp="1"/>
          </p:cNvSpPr>
          <p:nvPr>
            <p:ph type="body" sz="quarter" idx="10" hasCustomPrompt="1"/>
          </p:nvPr>
        </p:nvSpPr>
        <p:spPr>
          <a:xfrm>
            <a:off x="262218" y="5715000"/>
            <a:ext cx="8653182" cy="533400"/>
          </a:xfrm>
        </p:spPr>
        <p:txBody>
          <a:bodyPr lIns="0" anchor="b" anchorCtr="0">
            <a:normAutofit/>
          </a:bodyPr>
          <a:lstStyle>
            <a:lvl1pPr>
              <a:defRPr sz="1000" i="1">
                <a:solidFill>
                  <a:schemeClr val="bg1">
                    <a:lumMod val="75000"/>
                  </a:schemeClr>
                </a:solidFill>
              </a:defRPr>
            </a:lvl1pPr>
            <a:lvl5pPr marL="0" indent="0">
              <a:buNone/>
              <a:defRPr sz="1000" baseline="0"/>
            </a:lvl5pPr>
          </a:lstStyle>
          <a:p>
            <a:pPr lvl="0"/>
            <a:r>
              <a:rPr lang="en-US" dirty="0"/>
              <a:t>Source: please type the source of your information here</a:t>
            </a:r>
          </a:p>
        </p:txBody>
      </p:sp>
    </p:spTree>
    <p:extLst>
      <p:ext uri="{BB962C8B-B14F-4D97-AF65-F5344CB8AC3E}">
        <p14:creationId xmlns:p14="http://schemas.microsoft.com/office/powerpoint/2010/main" val="826602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381000"/>
          </a:xfrm>
        </p:spPr>
        <p:txBody>
          <a:bodyPr anchor="b">
            <a:normAutofit/>
          </a:bodyPr>
          <a:lstStyle>
            <a:lvl1pPr algn="l">
              <a:defRPr lang="en-US" sz="3200" b="0" i="0" kern="1200" cap="all" baseline="0" smtClean="0">
                <a:solidFill>
                  <a:schemeClr val="accent1"/>
                </a:solidFill>
                <a:latin typeface="Arial" pitchFamily="34" charset="0"/>
                <a:ea typeface="+mj-ea"/>
                <a:cs typeface="Arial" pitchFamily="34" charset="0"/>
              </a:defRPr>
            </a:lvl1pPr>
          </a:lstStyle>
          <a:p>
            <a:r>
              <a:rPr lang="en-US"/>
              <a:t>Click to edit Master title style</a:t>
            </a:r>
            <a:endParaRPr lang="en-US" dirty="0"/>
          </a:p>
        </p:txBody>
      </p:sp>
      <p:sp>
        <p:nvSpPr>
          <p:cNvPr id="3" name="Picture Placeholder 2"/>
          <p:cNvSpPr>
            <a:spLocks noGrp="1"/>
          </p:cNvSpPr>
          <p:nvPr>
            <p:ph type="pic" idx="1"/>
          </p:nvPr>
        </p:nvSpPr>
        <p:spPr>
          <a:xfrm>
            <a:off x="1792288" y="1600199"/>
            <a:ext cx="5486400" cy="31273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786855" y="5189989"/>
            <a:ext cx="5486400" cy="804862"/>
          </a:xfrm>
        </p:spPr>
        <p:txBody>
          <a:bodyPr/>
          <a:lstStyle>
            <a:lvl1pPr marL="0" indent="0">
              <a:buNone/>
              <a:defRPr lang="en-US" sz="2000" kern="1200" smtClean="0">
                <a:solidFill>
                  <a:schemeClr val="tx1">
                    <a:tint val="75000"/>
                  </a:schemeClr>
                </a:solidFill>
                <a:latin typeface="Arial" pitchFamily="34" charset="0"/>
                <a:ea typeface="+mn-ea"/>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9"/>
          <p:cNvSpPr>
            <a:spLocks noGrp="1"/>
          </p:cNvSpPr>
          <p:nvPr>
            <p:ph type="body" sz="quarter" idx="10" hasCustomPrompt="1"/>
          </p:nvPr>
        </p:nvSpPr>
        <p:spPr>
          <a:xfrm>
            <a:off x="262218" y="5715000"/>
            <a:ext cx="8653182" cy="533400"/>
          </a:xfrm>
        </p:spPr>
        <p:txBody>
          <a:bodyPr lIns="0" anchor="b" anchorCtr="0">
            <a:normAutofit/>
          </a:bodyPr>
          <a:lstStyle>
            <a:lvl1pPr>
              <a:defRPr sz="1000" i="1">
                <a:solidFill>
                  <a:schemeClr val="bg1">
                    <a:lumMod val="75000"/>
                  </a:schemeClr>
                </a:solidFill>
              </a:defRPr>
            </a:lvl1pPr>
            <a:lvl5pPr marL="0" indent="0">
              <a:buNone/>
              <a:defRPr sz="1000" baseline="0"/>
            </a:lvl5pPr>
          </a:lstStyle>
          <a:p>
            <a:pPr lvl="0"/>
            <a:r>
              <a:rPr lang="en-US" dirty="0"/>
              <a:t>Source: please type the source of your information here</a:t>
            </a:r>
          </a:p>
        </p:txBody>
      </p:sp>
    </p:spTree>
    <p:extLst>
      <p:ext uri="{BB962C8B-B14F-4D97-AF65-F5344CB8AC3E}">
        <p14:creationId xmlns:p14="http://schemas.microsoft.com/office/powerpoint/2010/main" val="2763789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itle 1"/>
          <p:cNvSpPr txBox="1">
            <a:spLocks/>
          </p:cNvSpPr>
          <p:nvPr/>
        </p:nvSpPr>
        <p:spPr>
          <a:xfrm>
            <a:off x="157993" y="6286152"/>
            <a:ext cx="7772400" cy="572228"/>
          </a:xfrm>
          <a:prstGeom prst="rect">
            <a:avLst/>
          </a:prstGeom>
        </p:spPr>
        <p:txBody>
          <a:bodyPr>
            <a:normAutofit/>
          </a:bodyPr>
          <a:lstStyle>
            <a:lvl1pPr algn="l" defTabSz="914400" rtl="0" eaLnBrk="1" latinLnBrk="0" hangingPunct="1">
              <a:spcBef>
                <a:spcPct val="0"/>
              </a:spcBef>
              <a:buNone/>
              <a:defRPr sz="3200" b="0" i="0" kern="1200" cap="all" baseline="0">
                <a:solidFill>
                  <a:srgbClr val="003399"/>
                </a:solidFill>
                <a:latin typeface="Arial" pitchFamily="34" charset="0"/>
                <a:ea typeface="+mj-ea"/>
                <a:cs typeface="Arial" pitchFamily="34" charset="0"/>
              </a:defRPr>
            </a:lvl1pPr>
          </a:lstStyle>
          <a:p>
            <a:r>
              <a:rPr lang="en-US" sz="1800" dirty="0"/>
              <a:t>SMDHU.org</a:t>
            </a:r>
          </a:p>
        </p:txBody>
      </p:sp>
      <p:grpSp>
        <p:nvGrpSpPr>
          <p:cNvPr id="9" name="Group 8"/>
          <p:cNvGrpSpPr/>
          <p:nvPr/>
        </p:nvGrpSpPr>
        <p:grpSpPr>
          <a:xfrm>
            <a:off x="3200400" y="6286152"/>
            <a:ext cx="5669132" cy="306257"/>
            <a:chOff x="7086600" y="6477000"/>
            <a:chExt cx="1935332" cy="115409"/>
          </a:xfrm>
        </p:grpSpPr>
        <p:sp>
          <p:nvSpPr>
            <p:cNvPr id="10" name="Oval 9"/>
            <p:cNvSpPr/>
            <p:nvPr/>
          </p:nvSpPr>
          <p:spPr>
            <a:xfrm>
              <a:off x="8915400" y="6477000"/>
              <a:ext cx="106532" cy="115409"/>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7696200" y="6477000"/>
              <a:ext cx="106532" cy="115409"/>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8610600" y="6477000"/>
              <a:ext cx="106532" cy="115409"/>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7391400" y="6477000"/>
              <a:ext cx="106532" cy="115409"/>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7086600" y="6477000"/>
              <a:ext cx="106532" cy="115409"/>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85000"/>
                  </a:schemeClr>
                </a:solidFill>
              </a:endParaRPr>
            </a:p>
          </p:txBody>
        </p:sp>
        <p:sp>
          <p:nvSpPr>
            <p:cNvPr id="15" name="Oval 14"/>
            <p:cNvSpPr/>
            <p:nvPr/>
          </p:nvSpPr>
          <p:spPr>
            <a:xfrm>
              <a:off x="8305800" y="6477000"/>
              <a:ext cx="106532" cy="115409"/>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8001000" y="6477000"/>
              <a:ext cx="106532" cy="115409"/>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7" name="Picture 16"/>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0" y="0"/>
            <a:ext cx="9144000" cy="1591056"/>
          </a:xfrm>
          <a:prstGeom prst="rect">
            <a:avLst/>
          </a:prstGeom>
        </p:spPr>
      </p:pic>
    </p:spTree>
    <p:extLst>
      <p:ext uri="{BB962C8B-B14F-4D97-AF65-F5344CB8AC3E}">
        <p14:creationId xmlns:p14="http://schemas.microsoft.com/office/powerpoint/2010/main" val="13932510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5" r:id="rId5"/>
    <p:sldLayoutId id="2147483657" r:id="rId6"/>
  </p:sldLayoutIdLst>
  <p:txStyles>
    <p:titleStyle>
      <a:lvl1pPr algn="l" defTabSz="914400" rtl="0" eaLnBrk="1" latinLnBrk="0" hangingPunct="1">
        <a:spcBef>
          <a:spcPct val="0"/>
        </a:spcBef>
        <a:buNone/>
        <a:defRPr sz="3200" b="0" i="0" kern="1200" cap="all" baseline="0">
          <a:solidFill>
            <a:srgbClr val="003399"/>
          </a:solidFill>
          <a:latin typeface="Arial" pitchFamily="34" charset="0"/>
          <a:ea typeface="+mj-ea"/>
          <a:cs typeface="Arial" pitchFamily="34" charset="0"/>
        </a:defRPr>
      </a:lvl1pPr>
    </p:titleStyle>
    <p:bodyStyle>
      <a:lvl1pPr marL="0" indent="0" algn="l" defTabSz="914400" rtl="0" eaLnBrk="1" latinLnBrk="0" hangingPunct="1">
        <a:spcBef>
          <a:spcPct val="20000"/>
        </a:spcBef>
        <a:buClr>
          <a:schemeClr val="accent1"/>
        </a:buClr>
        <a:buFont typeface="Wingdings" pitchFamily="2" charset="2"/>
        <a:buNone/>
        <a:defRPr sz="20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Clr>
          <a:schemeClr val="accent1">
            <a:lumMod val="40000"/>
            <a:lumOff val="60000"/>
          </a:schemeClr>
        </a:buClr>
        <a:buSzPct val="140000"/>
        <a:buFont typeface="Arial" panose="020B0604020202020204" pitchFamily="34" charset="0"/>
        <a:buChar char="•"/>
        <a:defRPr sz="1600" kern="1200">
          <a:solidFill>
            <a:schemeClr val="tx1"/>
          </a:solidFill>
          <a:latin typeface="Arial" pitchFamily="34" charset="0"/>
          <a:ea typeface="+mn-ea"/>
          <a:cs typeface="Arial" pitchFamily="34" charset="0"/>
        </a:defRPr>
      </a:lvl2pPr>
      <a:lvl3pPr marL="1200150" indent="-285750" algn="l" defTabSz="914400" rtl="0" eaLnBrk="1" latinLnBrk="0" hangingPunct="1">
        <a:spcBef>
          <a:spcPct val="20000"/>
        </a:spcBef>
        <a:buFont typeface="Arial" pitchFamily="34" charset="0"/>
        <a:buChar char="•"/>
        <a:defRPr sz="1600" i="1" kern="1200">
          <a:solidFill>
            <a:schemeClr val="bg1">
              <a:lumMod val="75000"/>
            </a:schemeClr>
          </a:solidFill>
          <a:latin typeface="Arial" pitchFamily="34" charset="0"/>
          <a:ea typeface="+mn-ea"/>
          <a:cs typeface="Arial" pitchFamily="34" charset="0"/>
        </a:defRPr>
      </a:lvl3pPr>
      <a:lvl4pPr marL="1600200" indent="-228600" algn="l" defTabSz="914400" rtl="0" eaLnBrk="1" latinLnBrk="0" hangingPunct="1">
        <a:spcBef>
          <a:spcPct val="20000"/>
        </a:spcBef>
        <a:buClr>
          <a:schemeClr val="accent1">
            <a:lumMod val="40000"/>
            <a:lumOff val="60000"/>
          </a:schemeClr>
        </a:buClr>
        <a:buFont typeface="Arial" panose="020B0604020202020204" pitchFamily="34" charset="0"/>
        <a:buChar char="•"/>
        <a:defRPr sz="1400" i="1" kern="1200">
          <a:solidFill>
            <a:srgbClr val="003399"/>
          </a:solidFill>
          <a:latin typeface="Arial" pitchFamily="34" charset="0"/>
          <a:ea typeface="+mn-ea"/>
          <a:cs typeface="Arial" pitchFamily="34" charset="0"/>
        </a:defRPr>
      </a:lvl4pPr>
      <a:lvl5pPr marL="2057400" indent="-228600" algn="l" defTabSz="914400" rtl="0" eaLnBrk="1" latinLnBrk="0" hangingPunct="1">
        <a:spcBef>
          <a:spcPct val="20000"/>
        </a:spcBef>
        <a:buClr>
          <a:schemeClr val="bg1">
            <a:lumMod val="65000"/>
          </a:schemeClr>
        </a:buClr>
        <a:buFont typeface="Arial" panose="020B0604020202020204" pitchFamily="34" charset="0"/>
        <a:buChar char="•"/>
        <a:defRPr sz="1400" i="1" kern="1200">
          <a:solidFill>
            <a:srgbClr val="00B0F0"/>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package" Target="../embeddings/Microsoft_Word_Document.doc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4.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canada.ca/en/public-health/services/immunization/national-advisory-committee-on-immunization-naci/recommendations-use-covid-19-vaccines/pfizer-biontech-10-mcg-children-5-11-years-age.html#tab1fn1"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canada.ca/en/public-health/services/immunization/national-advisory-committee-on-immunization-naci/recommendations-use-covid-19-vaccines/pfizer-biontech-10-mcg-children-5-11-years-age/summary.html" TargetMode="External"/><Relationship Id="rId2" Type="http://schemas.openxmlformats.org/officeDocument/2006/relationships/hyperlink" Target="../../../../2020/nCoV/3.%20Planning/Mass_Vaccination/Directives/2_Final/211123%20Imm%20Directive_COVID19_Pediatric%20Pfizer%20Vaccine_Final.pdf" TargetMode="External"/><Relationship Id="rId1" Type="http://schemas.openxmlformats.org/officeDocument/2006/relationships/slideLayout" Target="../slideLayouts/slideLayout2.xml"/><Relationship Id="rId6" Type="http://schemas.openxmlformats.org/officeDocument/2006/relationships/hyperlink" Target="https://covid-vaccine.canada.ca/info/pdf/pfizer-biontech-covid-19-vaccine-pm1-en.pdf" TargetMode="External"/><Relationship Id="rId5" Type="http://schemas.openxmlformats.org/officeDocument/2006/relationships/hyperlink" Target="https://www.canada.ca/en/public-health/services/immunization/national-advisory-committee-on-immunization-naci/recommendations-use-covid-19-vaccines/pfizer-biontech-10-mcg-children-5-11-years-age.html" TargetMode="External"/><Relationship Id="rId4" Type="http://schemas.openxmlformats.org/officeDocument/2006/relationships/hyperlink" Target="https://www.health.gov.on.ca/en/pro/programs/publichealth/coronavirus/docs/vaccine/COVID-19_vaccine_administration.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4648200"/>
            <a:ext cx="6400800" cy="990600"/>
          </a:xfrm>
        </p:spPr>
        <p:txBody>
          <a:bodyPr/>
          <a:lstStyle/>
          <a:p>
            <a:r>
              <a:rPr lang="en-US" dirty="0"/>
              <a:t>November 23, 2021</a:t>
            </a:r>
          </a:p>
        </p:txBody>
      </p:sp>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1591056"/>
          </a:xfrm>
          <a:prstGeom prst="rect">
            <a:avLst/>
          </a:prstGeom>
        </p:spPr>
      </p:pic>
      <p:sp>
        <p:nvSpPr>
          <p:cNvPr id="4" name="Title 3"/>
          <p:cNvSpPr>
            <a:spLocks noGrp="1"/>
          </p:cNvSpPr>
          <p:nvPr>
            <p:ph type="ctrTitle"/>
          </p:nvPr>
        </p:nvSpPr>
        <p:spPr/>
        <p:txBody>
          <a:bodyPr>
            <a:normAutofit fontScale="90000"/>
          </a:bodyPr>
          <a:lstStyle/>
          <a:p>
            <a:r>
              <a:rPr lang="en-US" dirty="0"/>
              <a:t>Pediatric Pfizer covid-19 vaccine </a:t>
            </a:r>
            <a:br>
              <a:rPr lang="en-US" dirty="0"/>
            </a:br>
            <a:r>
              <a:rPr lang="en-US" dirty="0"/>
              <a:t>directive training</a:t>
            </a:r>
          </a:p>
        </p:txBody>
      </p:sp>
    </p:spTree>
    <p:extLst>
      <p:ext uri="{BB962C8B-B14F-4D97-AF65-F5344CB8AC3E}">
        <p14:creationId xmlns:p14="http://schemas.microsoft.com/office/powerpoint/2010/main" val="31104939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80F073B-24DB-4027-8786-21FDC6ECB603}"/>
              </a:ext>
            </a:extLst>
          </p:cNvPr>
          <p:cNvSpPr>
            <a:spLocks noGrp="1"/>
          </p:cNvSpPr>
          <p:nvPr>
            <p:ph idx="1"/>
          </p:nvPr>
        </p:nvSpPr>
        <p:spPr/>
        <p:txBody>
          <a:bodyPr>
            <a:normAutofit fontScale="92500" lnSpcReduction="20000"/>
          </a:bodyPr>
          <a:lstStyle/>
          <a:p>
            <a:pPr marL="342900" indent="-342900">
              <a:buFont typeface="Arial" panose="020B0604020202020204" pitchFamily="34" charset="0"/>
              <a:buChar char="•"/>
            </a:pPr>
            <a:r>
              <a:rPr lang="en-US" dirty="0"/>
              <a:t>Rare cases of myocarditis/pericarditis following COVID-19 mRNA vaccination occur most commonly in adolescents and young adults (12 to 30 years of age), more often after the second dose, more often in males than females, more often after Moderna than Pfizer-BioNTech, and usually within a week of vaccination. </a:t>
            </a:r>
          </a:p>
          <a:p>
            <a:pPr marL="342900" indent="-342900">
              <a:buFont typeface="Arial" panose="020B0604020202020204" pitchFamily="34" charset="0"/>
              <a:buChar char="•"/>
            </a:pPr>
            <a:r>
              <a:rPr lang="en-US" dirty="0"/>
              <a:t>Myocarditis following mRNA COVID-19 vaccination tends to have a similar epidemiologic profile to classic myocarditis (unrelated to COVID-19), as it occurs more commonly in adolescents and young adult males. Classic myocarditis is less common in younger children 5-11 years of age. </a:t>
            </a:r>
          </a:p>
          <a:p>
            <a:pPr marL="342900" indent="-342900">
              <a:buFont typeface="Arial" panose="020B0604020202020204" pitchFamily="34" charset="0"/>
              <a:buChar char="•"/>
            </a:pPr>
            <a:r>
              <a:rPr lang="en-US" dirty="0"/>
              <a:t>While it is unknown whether myocarditis/pericarditis will occur after the lower dose vaccine for children 5-11 years of age, close post-marketing surveillance as always will be conducted to monitor for any signals.</a:t>
            </a:r>
          </a:p>
          <a:p>
            <a:pPr marL="342900" indent="-342900">
              <a:buFont typeface="Arial" panose="020B0604020202020204" pitchFamily="34" charset="0"/>
              <a:buChar char="•"/>
            </a:pPr>
            <a:r>
              <a:rPr lang="en-US" dirty="0"/>
              <a:t>Emerging Canadian safety surveillance data suggest an extended interval between the first and second dose may reduce the risk of myocarditis/pericarditis associated with the second dose of an mRNA COVID-19 vaccine</a:t>
            </a:r>
          </a:p>
        </p:txBody>
      </p:sp>
      <p:sp>
        <p:nvSpPr>
          <p:cNvPr id="3" name="Title 2">
            <a:extLst>
              <a:ext uri="{FF2B5EF4-FFF2-40B4-BE49-F238E27FC236}">
                <a16:creationId xmlns:a16="http://schemas.microsoft.com/office/drawing/2014/main" id="{C2B1AC0F-E0D9-46B6-8104-DF033180985F}"/>
              </a:ext>
            </a:extLst>
          </p:cNvPr>
          <p:cNvSpPr>
            <a:spLocks noGrp="1"/>
          </p:cNvSpPr>
          <p:nvPr>
            <p:ph type="title"/>
          </p:nvPr>
        </p:nvSpPr>
        <p:spPr/>
        <p:txBody>
          <a:bodyPr/>
          <a:lstStyle/>
          <a:p>
            <a:r>
              <a:rPr lang="en-US" dirty="0"/>
              <a:t>Myocarditis &amp; Pericarditis</a:t>
            </a:r>
          </a:p>
        </p:txBody>
      </p:sp>
    </p:spTree>
    <p:extLst>
      <p:ext uri="{BB962C8B-B14F-4D97-AF65-F5344CB8AC3E}">
        <p14:creationId xmlns:p14="http://schemas.microsoft.com/office/powerpoint/2010/main" val="42484263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5A7BBA1-F4B4-4301-8C5E-9F687DFAA256}"/>
              </a:ext>
            </a:extLst>
          </p:cNvPr>
          <p:cNvSpPr>
            <a:spLocks noGrp="1"/>
          </p:cNvSpPr>
          <p:nvPr>
            <p:ph idx="1"/>
          </p:nvPr>
        </p:nvSpPr>
        <p:spPr/>
        <p:txBody>
          <a:bodyPr>
            <a:normAutofit fontScale="92500" lnSpcReduction="20000"/>
          </a:bodyPr>
          <a:lstStyle/>
          <a:p>
            <a:pPr marL="342900" marR="0" lvl="0" indent="-342900">
              <a:spcBef>
                <a:spcPts val="0"/>
              </a:spcBef>
              <a:spcAft>
                <a:spcPts val="0"/>
              </a:spcAft>
              <a:buFont typeface="+mj-lt"/>
              <a:buAutoNum type="arabicPeriod"/>
            </a:pPr>
            <a:r>
              <a:rPr lang="en-US" sz="2000" dirty="0">
                <a:effectLst/>
                <a:latin typeface="Arial" panose="020B0604020202020204" pitchFamily="34" charset="0"/>
                <a:ea typeface="Times New Roman" panose="02020603050405020304" pitchFamily="18" charset="0"/>
                <a:cs typeface="Arial" panose="020B0604020202020204" pitchFamily="34" charset="0"/>
              </a:rPr>
              <a:t>Those who have had severe allergic reaction or anaphylaxis to a previous dose of COVID-19 mRNA vaccine or to any of its components (polyethylene glycol and, due to potential cross-reactivity, polysorbate) should not receive the mRNA COVID-19 vaccine in a community-based vaccine clinic. These people need an urgent referral to an allergist or immunologist to determine how/if they will complete their series. </a:t>
            </a:r>
            <a:endParaRPr lang="en-US" sz="2800" dirty="0">
              <a:effectLst/>
              <a:latin typeface="Arial" panose="020B0604020202020204" pitchFamily="34" charset="0"/>
              <a:ea typeface="Times New Roman" panose="02020603050405020304" pitchFamily="18" charset="0"/>
              <a:cs typeface="Times New Roman" panose="02020603050405020304" pitchFamily="18" charset="0"/>
            </a:endParaRPr>
          </a:p>
          <a:p>
            <a:pPr marL="457200" marR="0">
              <a:spcBef>
                <a:spcPts val="0"/>
              </a:spcBef>
              <a:spcAft>
                <a:spcPts val="0"/>
              </a:spcAft>
            </a:pPr>
            <a:r>
              <a:rPr lang="en-US" sz="2000" dirty="0">
                <a:effectLst/>
                <a:latin typeface="Arial" panose="020B0604020202020204" pitchFamily="34" charset="0"/>
                <a:ea typeface="Times New Roman" panose="02020603050405020304" pitchFamily="18" charset="0"/>
                <a:cs typeface="Arial" panose="020B0604020202020204" pitchFamily="34" charset="0"/>
              </a:rPr>
              <a:t> </a:t>
            </a:r>
            <a:endParaRPr lang="en-US" sz="2800" dirty="0">
              <a:effectLst/>
              <a:latin typeface="Arial" panose="020B0604020202020204" pitchFamily="34" charset="0"/>
              <a:ea typeface="Times New Roman" panose="02020603050405020304" pitchFamily="18" charset="0"/>
              <a:cs typeface="Times New Roman" panose="02020603050405020304" pitchFamily="18" charset="0"/>
            </a:endParaRPr>
          </a:p>
          <a:p>
            <a:pPr marL="457200" marR="0">
              <a:spcBef>
                <a:spcPts val="0"/>
              </a:spcBef>
              <a:spcAft>
                <a:spcPts val="0"/>
              </a:spcAft>
            </a:pPr>
            <a:r>
              <a:rPr lang="en-US" sz="2000" dirty="0">
                <a:effectLst/>
                <a:latin typeface="Arial" panose="020B0604020202020204" pitchFamily="34" charset="0"/>
                <a:ea typeface="Times New Roman" panose="02020603050405020304" pitchFamily="18" charset="0"/>
                <a:cs typeface="Arial" panose="020B0604020202020204" pitchFamily="34" charset="0"/>
              </a:rPr>
              <a:t>For those who have had an allergic reaction within 4 hours and/or anaphylaxis that occurred with a vaccine or injectable medication that does not contain a component or cross-reacting component of mRNA COVID-19 vaccines, the vaccine can be given with an extended post-vaccination observation time of 30 minutes.</a:t>
            </a:r>
            <a:endParaRPr lang="en-US" sz="28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000" dirty="0">
                <a:effectLst/>
                <a:latin typeface="Arial" panose="020B0604020202020204" pitchFamily="34" charset="0"/>
                <a:ea typeface="Times New Roman" panose="02020603050405020304" pitchFamily="18" charset="0"/>
                <a:cs typeface="Arial" panose="020B0604020202020204" pitchFamily="34" charset="0"/>
              </a:rPr>
              <a:t> </a:t>
            </a:r>
            <a:endParaRPr lang="en-US" sz="2800" dirty="0">
              <a:effectLst/>
              <a:latin typeface="Arial" panose="020B0604020202020204" pitchFamily="34" charset="0"/>
              <a:ea typeface="Times New Roman" panose="02020603050405020304" pitchFamily="18" charset="0"/>
              <a:cs typeface="Times New Roman" panose="02020603050405020304" pitchFamily="18" charset="0"/>
            </a:endParaRPr>
          </a:p>
          <a:p>
            <a:pPr marL="457200" marR="0">
              <a:spcBef>
                <a:spcPts val="0"/>
              </a:spcBef>
              <a:spcAft>
                <a:spcPts val="0"/>
              </a:spcAft>
            </a:pPr>
            <a:r>
              <a:rPr lang="en-US" sz="2000" dirty="0">
                <a:effectLst/>
                <a:latin typeface="Arial" panose="020B0604020202020204" pitchFamily="34" charset="0"/>
                <a:ea typeface="Times New Roman" panose="02020603050405020304" pitchFamily="18" charset="0"/>
                <a:cs typeface="Arial" panose="020B0604020202020204" pitchFamily="34" charset="0"/>
              </a:rPr>
              <a:t>Those with a history of significant allergic reaction and/or anaphylaxis to any food, drug, venom, latex or other allergens not related to the mRNA COVID-19 vaccine can receive the vaccine with an extended post-vaccination observation time of 30 minutes.</a:t>
            </a:r>
            <a:endParaRPr lang="en-US" sz="2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US" dirty="0"/>
          </a:p>
        </p:txBody>
      </p:sp>
      <p:sp>
        <p:nvSpPr>
          <p:cNvPr id="3" name="Title 2">
            <a:extLst>
              <a:ext uri="{FF2B5EF4-FFF2-40B4-BE49-F238E27FC236}">
                <a16:creationId xmlns:a16="http://schemas.microsoft.com/office/drawing/2014/main" id="{C298E6C9-06E7-4464-963A-D237F40AA262}"/>
              </a:ext>
            </a:extLst>
          </p:cNvPr>
          <p:cNvSpPr>
            <a:spLocks noGrp="1"/>
          </p:cNvSpPr>
          <p:nvPr>
            <p:ph type="title"/>
          </p:nvPr>
        </p:nvSpPr>
        <p:spPr/>
        <p:txBody>
          <a:bodyPr/>
          <a:lstStyle/>
          <a:p>
            <a:r>
              <a:rPr lang="en-US" dirty="0"/>
              <a:t>Contraindications</a:t>
            </a:r>
          </a:p>
        </p:txBody>
      </p:sp>
    </p:spTree>
    <p:extLst>
      <p:ext uri="{BB962C8B-B14F-4D97-AF65-F5344CB8AC3E}">
        <p14:creationId xmlns:p14="http://schemas.microsoft.com/office/powerpoint/2010/main" val="20103022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CA34F98-0761-410A-80E5-7D440A563EEE}"/>
              </a:ext>
            </a:extLst>
          </p:cNvPr>
          <p:cNvSpPr>
            <a:spLocks noGrp="1"/>
          </p:cNvSpPr>
          <p:nvPr>
            <p:ph idx="1"/>
          </p:nvPr>
        </p:nvSpPr>
        <p:spPr/>
        <p:txBody>
          <a:bodyPr/>
          <a:lstStyle/>
          <a:p>
            <a:r>
              <a:rPr lang="en-US" dirty="0"/>
              <a:t>2.	Pfizer-BioNTech COVID-19 Vaccine is contraindicated in those with an allergy to any component of the vaccine or an anaphylactic or other allergic reaction to a previous dose of this vaccine: </a:t>
            </a:r>
          </a:p>
        </p:txBody>
      </p:sp>
      <p:sp>
        <p:nvSpPr>
          <p:cNvPr id="3" name="Title 2">
            <a:extLst>
              <a:ext uri="{FF2B5EF4-FFF2-40B4-BE49-F238E27FC236}">
                <a16:creationId xmlns:a16="http://schemas.microsoft.com/office/drawing/2014/main" id="{3F5CD958-0A63-4347-9C9D-320FF1A1EC5D}"/>
              </a:ext>
            </a:extLst>
          </p:cNvPr>
          <p:cNvSpPr>
            <a:spLocks noGrp="1"/>
          </p:cNvSpPr>
          <p:nvPr>
            <p:ph type="title"/>
          </p:nvPr>
        </p:nvSpPr>
        <p:spPr/>
        <p:txBody>
          <a:bodyPr/>
          <a:lstStyle/>
          <a:p>
            <a:endParaRPr lang="en-US"/>
          </a:p>
        </p:txBody>
      </p:sp>
      <p:graphicFrame>
        <p:nvGraphicFramePr>
          <p:cNvPr id="6" name="Object 5">
            <a:extLst>
              <a:ext uri="{FF2B5EF4-FFF2-40B4-BE49-F238E27FC236}">
                <a16:creationId xmlns:a16="http://schemas.microsoft.com/office/drawing/2014/main" id="{6EC96602-AD37-4076-A816-C5EF991C3BCB}"/>
              </a:ext>
            </a:extLst>
          </p:cNvPr>
          <p:cNvGraphicFramePr>
            <a:graphicFrameLocks noChangeAspect="1"/>
          </p:cNvGraphicFramePr>
          <p:nvPr>
            <p:extLst>
              <p:ext uri="{D42A27DB-BD31-4B8C-83A1-F6EECF244321}">
                <p14:modId xmlns:p14="http://schemas.microsoft.com/office/powerpoint/2010/main" val="1089096129"/>
              </p:ext>
            </p:extLst>
          </p:nvPr>
        </p:nvGraphicFramePr>
        <p:xfrm>
          <a:off x="2667000" y="2819400"/>
          <a:ext cx="6201969" cy="2667000"/>
        </p:xfrm>
        <a:graphic>
          <a:graphicData uri="http://schemas.openxmlformats.org/presentationml/2006/ole">
            <mc:AlternateContent xmlns:mc="http://schemas.openxmlformats.org/markup-compatibility/2006">
              <mc:Choice xmlns:v="urn:schemas-microsoft-com:vml" Requires="v">
                <p:oleObj spid="_x0000_s1027" name="Document" r:id="rId3" imgW="6397837" imgH="2751820" progId="Word.Document.12">
                  <p:embed/>
                </p:oleObj>
              </mc:Choice>
              <mc:Fallback>
                <p:oleObj name="Document" r:id="rId3" imgW="6397837" imgH="2751820" progId="Word.Document.12">
                  <p:embed/>
                  <p:pic>
                    <p:nvPicPr>
                      <p:cNvPr id="0" name=""/>
                      <p:cNvPicPr/>
                      <p:nvPr/>
                    </p:nvPicPr>
                    <p:blipFill>
                      <a:blip r:embed="rId4"/>
                      <a:stretch>
                        <a:fillRect/>
                      </a:stretch>
                    </p:blipFill>
                    <p:spPr>
                      <a:xfrm>
                        <a:off x="2667000" y="2819400"/>
                        <a:ext cx="6201969" cy="2667000"/>
                      </a:xfrm>
                      <a:prstGeom prst="rect">
                        <a:avLst/>
                      </a:prstGeom>
                    </p:spPr>
                  </p:pic>
                </p:oleObj>
              </mc:Fallback>
            </mc:AlternateContent>
          </a:graphicData>
        </a:graphic>
      </p:graphicFrame>
      <p:sp>
        <p:nvSpPr>
          <p:cNvPr id="7" name="TextBox 6">
            <a:extLst>
              <a:ext uri="{FF2B5EF4-FFF2-40B4-BE49-F238E27FC236}">
                <a16:creationId xmlns:a16="http://schemas.microsoft.com/office/drawing/2014/main" id="{561378C8-E6BB-4787-A149-E57C825A07BD}"/>
              </a:ext>
            </a:extLst>
          </p:cNvPr>
          <p:cNvSpPr txBox="1"/>
          <p:nvPr/>
        </p:nvSpPr>
        <p:spPr>
          <a:xfrm>
            <a:off x="762000" y="5562600"/>
            <a:ext cx="7391400" cy="381001"/>
          </a:xfrm>
          <a:prstGeom prst="rect">
            <a:avLst/>
          </a:prstGeom>
          <a:noFill/>
        </p:spPr>
        <p:txBody>
          <a:bodyPr wrap="square" rtlCol="0">
            <a:spAutoFit/>
          </a:bodyPr>
          <a:lstStyle/>
          <a:p>
            <a:r>
              <a:rPr lang="en-US" dirty="0"/>
              <a:t>The pediatric product does not contain latex.</a:t>
            </a:r>
          </a:p>
        </p:txBody>
      </p:sp>
    </p:spTree>
    <p:extLst>
      <p:ext uri="{BB962C8B-B14F-4D97-AF65-F5344CB8AC3E}">
        <p14:creationId xmlns:p14="http://schemas.microsoft.com/office/powerpoint/2010/main" val="18160019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8DA6D3B-3C12-4343-A9C8-F43610A6823B}"/>
              </a:ext>
            </a:extLst>
          </p:cNvPr>
          <p:cNvSpPr>
            <a:spLocks noGrp="1"/>
          </p:cNvSpPr>
          <p:nvPr>
            <p:ph idx="1"/>
          </p:nvPr>
        </p:nvSpPr>
        <p:spPr>
          <a:xfrm>
            <a:off x="457200" y="1600200"/>
            <a:ext cx="8229600" cy="4495799"/>
          </a:xfrm>
        </p:spPr>
        <p:txBody>
          <a:bodyPr>
            <a:normAutofit fontScale="92500" lnSpcReduction="10000"/>
          </a:bodyPr>
          <a:lstStyle/>
          <a:p>
            <a:pPr marL="342900" marR="0" lvl="0" indent="-342900">
              <a:spcBef>
                <a:spcPts val="0"/>
              </a:spcBef>
              <a:spcAft>
                <a:spcPts val="0"/>
              </a:spcAft>
              <a:buFont typeface="+mj-lt"/>
              <a:buAutoNum type="arabicPeriod" startAt="3"/>
            </a:pPr>
            <a:r>
              <a:rPr lang="en-US" sz="1800" dirty="0">
                <a:effectLst/>
                <a:latin typeface="Arial" panose="020B0604020202020204" pitchFamily="34" charset="0"/>
                <a:ea typeface="Times New Roman" panose="02020603050405020304" pitchFamily="18" charset="0"/>
                <a:cs typeface="Arial" panose="020B0604020202020204" pitchFamily="34" charset="0"/>
              </a:rPr>
              <a:t>Pfizer-BioNTech COVID-19 vaccine should only be administered in SMDHU clinics to the following groups if they have consulted with their treating physician and it has been determined that the potential benefits of vaccination outweigh the potential risks:</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1085850" lvl="1" indent="-342900">
              <a:spcBef>
                <a:spcPts val="0"/>
              </a:spcBef>
              <a:buFont typeface="Symbol" panose="05050102010706020507" pitchFamily="18" charset="2"/>
              <a:buChar char=""/>
            </a:pPr>
            <a:r>
              <a:rPr lang="en-US" sz="1400" dirty="0">
                <a:effectLst/>
                <a:latin typeface="Arial" panose="020B0604020202020204" pitchFamily="34" charset="0"/>
                <a:ea typeface="Times New Roman" panose="02020603050405020304" pitchFamily="18" charset="0"/>
                <a:cs typeface="Arial" panose="020B0604020202020204" pitchFamily="34" charset="0"/>
              </a:rPr>
              <a:t>Those who are receiving the following immunosuppressive therapies: stem cell therapy, CAR-T therapy, chemotherapy, immune checkpoint inhibitors, monoclonal antibodies (e.g. rituximab) and other targeted agents (e.g., CD4/6 inhibitors, PARP inhibitors etc.) </a:t>
            </a:r>
            <a:endParaRPr lang="en-US" sz="1400" dirty="0">
              <a:effectLst/>
              <a:latin typeface="Arial" panose="020B0604020202020204" pitchFamily="34" charset="0"/>
              <a:ea typeface="Times New Roman" panose="02020603050405020304" pitchFamily="18" charset="0"/>
              <a:cs typeface="Times New Roman" panose="02020603050405020304" pitchFamily="18" charset="0"/>
            </a:endParaRPr>
          </a:p>
          <a:p>
            <a:pPr marL="914400" marR="0">
              <a:spcBef>
                <a:spcPts val="0"/>
              </a:spcBef>
              <a:spcAft>
                <a:spcPts val="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 </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startAt="4"/>
            </a:pPr>
            <a:r>
              <a:rPr lang="en-US" sz="1800" dirty="0">
                <a:effectLst/>
                <a:latin typeface="Arial" panose="020B0604020202020204" pitchFamily="34" charset="0"/>
                <a:ea typeface="Times New Roman" panose="02020603050405020304" pitchFamily="18" charset="0"/>
                <a:cs typeface="Arial" panose="020B0604020202020204" pitchFamily="34" charset="0"/>
              </a:rPr>
              <a:t>As a precautionary measure, and consistent with current recommendations for adolescents and adults, the second dose in the mRNA COVID-19 vaccination series should be deferred in children who experience myocarditis or pericarditis following the first dose of the Pfizer-BioNTech COVID-19 vaccine until more information is available. Children who have a history of myocarditis unrelated to mRNA COVID-19 vaccination should consult their clinical team for individual considerations and recommendations. </a:t>
            </a:r>
          </a:p>
          <a:p>
            <a:pPr marR="0" lvl="0">
              <a:spcBef>
                <a:spcPts val="0"/>
              </a:spcBef>
              <a:spcAft>
                <a:spcPts val="0"/>
              </a:spcAft>
            </a:pP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p>
            <a:pPr marL="342900" marR="0" lvl="0" indent="-342900">
              <a:spcBef>
                <a:spcPts val="0"/>
              </a:spcBef>
              <a:spcAft>
                <a:spcPts val="0"/>
              </a:spcAft>
              <a:buFont typeface="+mj-lt"/>
              <a:buAutoNum type="arabicPeriod" startAt="5"/>
            </a:pPr>
            <a:r>
              <a:rPr lang="en-US" sz="1800" dirty="0">
                <a:effectLst/>
                <a:latin typeface="Arial" panose="020B0604020202020204" pitchFamily="34" charset="0"/>
                <a:ea typeface="Times New Roman" panose="02020603050405020304" pitchFamily="18" charset="0"/>
                <a:cs typeface="Arial" panose="020B0604020202020204" pitchFamily="34" charset="0"/>
              </a:rPr>
              <a:t>For children who have been diagnosed with Multisystem Inflammatory Syndrome (MIS), vaccination is to be postponed until recovered or ≥90 days since diagnosis, whichever is longer.</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startAt="5"/>
            </a:pP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p>
            <a:pPr marL="342900" marR="0" lvl="0" indent="-342900">
              <a:spcBef>
                <a:spcPts val="0"/>
              </a:spcBef>
              <a:spcAft>
                <a:spcPts val="0"/>
              </a:spcAft>
              <a:buFont typeface="+mj-lt"/>
              <a:buAutoNum type="arabicPeriod" startAt="5"/>
            </a:pP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p>
            <a:pPr marL="342900" marR="0" lvl="0" indent="-342900">
              <a:spcBef>
                <a:spcPts val="0"/>
              </a:spcBef>
              <a:spcAft>
                <a:spcPts val="0"/>
              </a:spcAft>
              <a:buFont typeface="+mj-lt"/>
              <a:buAutoNum type="arabicPeriod" startAt="5"/>
            </a:pP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US" dirty="0"/>
          </a:p>
        </p:txBody>
      </p:sp>
      <p:sp>
        <p:nvSpPr>
          <p:cNvPr id="3" name="Title 2">
            <a:extLst>
              <a:ext uri="{FF2B5EF4-FFF2-40B4-BE49-F238E27FC236}">
                <a16:creationId xmlns:a16="http://schemas.microsoft.com/office/drawing/2014/main" id="{0F7DE7DC-762F-445F-AA3D-796F2D064FE1}"/>
              </a:ext>
            </a:extLst>
          </p:cNvPr>
          <p:cNvSpPr>
            <a:spLocks noGrp="1"/>
          </p:cNvSpPr>
          <p:nvPr>
            <p:ph type="title"/>
          </p:nvPr>
        </p:nvSpPr>
        <p:spPr/>
        <p:txBody>
          <a:bodyPr/>
          <a:lstStyle/>
          <a:p>
            <a:endParaRPr lang="en-US"/>
          </a:p>
        </p:txBody>
      </p:sp>
    </p:spTree>
    <p:extLst>
      <p:ext uri="{BB962C8B-B14F-4D97-AF65-F5344CB8AC3E}">
        <p14:creationId xmlns:p14="http://schemas.microsoft.com/office/powerpoint/2010/main" val="26423011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B3C55C7-3BE5-4B24-A659-5F814E95A8DA}"/>
              </a:ext>
            </a:extLst>
          </p:cNvPr>
          <p:cNvSpPr>
            <a:spLocks noGrp="1"/>
          </p:cNvSpPr>
          <p:nvPr>
            <p:ph idx="1"/>
          </p:nvPr>
        </p:nvSpPr>
        <p:spPr/>
        <p:txBody>
          <a:bodyPr>
            <a:normAutofit fontScale="92500" lnSpcReduction="10000"/>
          </a:bodyPr>
          <a:lstStyle/>
          <a:p>
            <a:pPr marL="0" marR="0">
              <a:spcBef>
                <a:spcPts val="0"/>
              </a:spcBef>
              <a:spcAft>
                <a:spcPts val="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As per NACI, children should wait 14 days between receiving COVID-19 vaccine and any other vaccine.  However, this suggested minimum waiting period between vaccines is precautionary and therefore concomitant administration or a shortened interval between COVID -19 vaccines and other vaccines may be warranted in some circumstances which may include:</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800" dirty="0">
                <a:effectLst/>
                <a:latin typeface="Arial" panose="020B0604020202020204" pitchFamily="34" charset="0"/>
                <a:ea typeface="Times New Roman" panose="02020603050405020304" pitchFamily="18" charset="0"/>
                <a:cs typeface="Arial" panose="020B0604020202020204" pitchFamily="34" charset="0"/>
              </a:rPr>
              <a:t>Where there is a risk of the individual being unable to complete an immunization series due to limited access to health services or being unlikely to return at a later date</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800" dirty="0">
                <a:effectLst/>
                <a:latin typeface="Arial" panose="020B0604020202020204" pitchFamily="34" charset="0"/>
                <a:ea typeface="Times New Roman" panose="02020603050405020304" pitchFamily="18" charset="0"/>
                <a:cs typeface="Arial" panose="020B0604020202020204" pitchFamily="34" charset="0"/>
              </a:rPr>
              <a:t>When an individual may not return to receive a seasonal influenza vaccine</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800" dirty="0">
                <a:effectLst/>
                <a:latin typeface="Arial" panose="020B0604020202020204" pitchFamily="34" charset="0"/>
                <a:ea typeface="Times New Roman" panose="02020603050405020304" pitchFamily="18" charset="0"/>
                <a:cs typeface="Arial" panose="020B0604020202020204" pitchFamily="34" charset="0"/>
              </a:rPr>
              <a:t>When another vaccine is required for post-exposure prophylaxis</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800" dirty="0">
                <a:effectLst/>
                <a:latin typeface="Arial" panose="020B0604020202020204" pitchFamily="34" charset="0"/>
                <a:ea typeface="Times New Roman" panose="02020603050405020304" pitchFamily="18" charset="0"/>
                <a:cs typeface="Arial" panose="020B0604020202020204" pitchFamily="34" charset="0"/>
              </a:rPr>
              <a:t>When individuals require accelerated vaccination schedule prior to immunosuppressive therapy or transplant</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800" dirty="0">
                <a:effectLst/>
                <a:latin typeface="Arial" panose="020B0604020202020204" pitchFamily="34" charset="0"/>
                <a:ea typeface="Times New Roman" panose="02020603050405020304" pitchFamily="18" charset="0"/>
                <a:cs typeface="Arial" panose="020B0604020202020204" pitchFamily="34" charset="0"/>
              </a:rPr>
              <a:t>At the clinical discretion of the healthcare provider</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 </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If a parent does not want to delay vaccination in these situations, understands the rationale for the recommended 14-day interval and provides informed consent nurses can administer the vaccine to children who have had another vaccine within 14 days under this directive. </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US" dirty="0"/>
          </a:p>
        </p:txBody>
      </p:sp>
      <p:sp>
        <p:nvSpPr>
          <p:cNvPr id="3" name="Title 2">
            <a:extLst>
              <a:ext uri="{FF2B5EF4-FFF2-40B4-BE49-F238E27FC236}">
                <a16:creationId xmlns:a16="http://schemas.microsoft.com/office/drawing/2014/main" id="{F3777ECC-6DC4-43C2-8A40-0D6B73404E4E}"/>
              </a:ext>
            </a:extLst>
          </p:cNvPr>
          <p:cNvSpPr>
            <a:spLocks noGrp="1"/>
          </p:cNvSpPr>
          <p:nvPr>
            <p:ph type="title"/>
          </p:nvPr>
        </p:nvSpPr>
        <p:spPr/>
        <p:txBody>
          <a:bodyPr/>
          <a:lstStyle/>
          <a:p>
            <a:r>
              <a:rPr lang="en-US" dirty="0"/>
              <a:t>Coadministration with other vaccines</a:t>
            </a:r>
          </a:p>
        </p:txBody>
      </p:sp>
    </p:spTree>
    <p:extLst>
      <p:ext uri="{BB962C8B-B14F-4D97-AF65-F5344CB8AC3E}">
        <p14:creationId xmlns:p14="http://schemas.microsoft.com/office/powerpoint/2010/main" val="25953889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42770C0-F9E2-4791-837F-EFFE034F706B}"/>
              </a:ext>
            </a:extLst>
          </p:cNvPr>
          <p:cNvSpPr>
            <a:spLocks noGrp="1"/>
          </p:cNvSpPr>
          <p:nvPr>
            <p:ph idx="1"/>
          </p:nvPr>
        </p:nvSpPr>
        <p:spPr/>
        <p:txBody>
          <a:bodyPr>
            <a:normAutofit lnSpcReduction="10000"/>
          </a:bodyPr>
          <a:lstStyle/>
          <a:p>
            <a:pPr marL="342900" marR="0" lvl="0" indent="-342900">
              <a:spcBef>
                <a:spcPts val="0"/>
              </a:spcBef>
              <a:spcAft>
                <a:spcPts val="600"/>
              </a:spcAft>
              <a:buFont typeface="Symbol" panose="05050102010706020507" pitchFamily="18" charset="2"/>
              <a:buChar char=""/>
              <a:tabLst>
                <a:tab pos="2743200" algn="ctr"/>
                <a:tab pos="5486400" algn="r"/>
              </a:tabLst>
            </a:pPr>
            <a:r>
              <a:rPr lang="en-US" sz="1800" dirty="0">
                <a:effectLst/>
                <a:latin typeface="Arial" panose="020B0604020202020204" pitchFamily="34" charset="0"/>
                <a:ea typeface="Times New Roman" panose="02020603050405020304" pitchFamily="18" charset="0"/>
                <a:cs typeface="Arial" panose="020B0604020202020204" pitchFamily="34" charset="0"/>
              </a:rPr>
              <a:t>the pediatric formulation of the vaccine produces a good immune response in children 5 to 11 years of age, similar to the response seen in young adults 16 to 25 years of age who receive the adolescent/adult formulation. </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600"/>
              </a:spcAft>
              <a:buFont typeface="Symbol" panose="05050102010706020507" pitchFamily="18" charset="2"/>
              <a:buChar char=""/>
              <a:tabLst>
                <a:tab pos="2743200" algn="ctr"/>
                <a:tab pos="5486400" algn="r"/>
              </a:tabLst>
            </a:pPr>
            <a:r>
              <a:rPr lang="en-US" sz="1800" dirty="0">
                <a:effectLst/>
                <a:latin typeface="Arial" panose="020B0604020202020204" pitchFamily="34" charset="0"/>
                <a:ea typeface="Times New Roman" panose="02020603050405020304" pitchFamily="18" charset="0"/>
                <a:cs typeface="Arial" panose="020B0604020202020204" pitchFamily="34" charset="0"/>
              </a:rPr>
              <a:t>preliminary efficacy of the 10 mcg dose vaccine against symptomatic COVID-19 in children 5 to 11 years of age is estimated to be 90.7%. </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600"/>
              </a:spcAft>
              <a:buFont typeface="Symbol" panose="05050102010706020507" pitchFamily="18" charset="2"/>
              <a:buChar char=""/>
              <a:tabLst>
                <a:tab pos="2743200" algn="ctr"/>
                <a:tab pos="5486400" algn="r"/>
              </a:tabLst>
            </a:pPr>
            <a:r>
              <a:rPr lang="en-US" sz="1800" dirty="0">
                <a:effectLst/>
                <a:latin typeface="Arial" panose="020B0604020202020204" pitchFamily="34" charset="0"/>
                <a:ea typeface="Times New Roman" panose="02020603050405020304" pitchFamily="18" charset="0"/>
                <a:cs typeface="Arial" panose="020B0604020202020204" pitchFamily="34" charset="0"/>
              </a:rPr>
              <a:t>the vaccine was well tolerated in children 5 to 11 years of age. Local reactions were very common and mostly mild to moderate in severity. Reactions resolved after a median of 1 to 2 days. </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600"/>
              </a:spcAft>
              <a:buFont typeface="Symbol" panose="05050102010706020507" pitchFamily="18" charset="2"/>
              <a:buChar char=""/>
              <a:tabLst>
                <a:tab pos="2743200" algn="ctr"/>
                <a:tab pos="5486400" algn="r"/>
              </a:tabLst>
            </a:pPr>
            <a:r>
              <a:rPr lang="en-US" sz="1800" dirty="0">
                <a:effectLst/>
                <a:latin typeface="Arial" panose="020B0604020202020204" pitchFamily="34" charset="0"/>
                <a:ea typeface="Times New Roman" panose="02020603050405020304" pitchFamily="18" charset="0"/>
                <a:cs typeface="Arial" panose="020B0604020202020204" pitchFamily="34" charset="0"/>
              </a:rPr>
              <a:t>interim clinical findings did not indicate any serious safety concerns and no cases of myocarditis and/or pericarditis related to the vaccine were reported. </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600"/>
              </a:spcAft>
              <a:buFont typeface="Symbol" panose="05050102010706020507" pitchFamily="18" charset="2"/>
              <a:buChar char=""/>
              <a:tabLst>
                <a:tab pos="2743200" algn="ctr"/>
                <a:tab pos="5486400" algn="r"/>
              </a:tabLst>
            </a:pPr>
            <a:r>
              <a:rPr lang="en-US" sz="1800" dirty="0">
                <a:effectLst/>
                <a:latin typeface="Arial" panose="020B0604020202020204" pitchFamily="34" charset="0"/>
                <a:ea typeface="Times New Roman" panose="02020603050405020304" pitchFamily="18" charset="0"/>
                <a:cs typeface="Arial" panose="020B0604020202020204" pitchFamily="34" charset="0"/>
              </a:rPr>
              <a:t>the size of the clinical trial would not detect rare or very rare adverse events that may occur at a frequency less often than 1 in 1,000 people. Health Canada, PHAC and NACI will continue to monitor the safety and effectiveness of the vaccine.</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US" dirty="0"/>
          </a:p>
        </p:txBody>
      </p:sp>
      <p:sp>
        <p:nvSpPr>
          <p:cNvPr id="3" name="Title 2">
            <a:extLst>
              <a:ext uri="{FF2B5EF4-FFF2-40B4-BE49-F238E27FC236}">
                <a16:creationId xmlns:a16="http://schemas.microsoft.com/office/drawing/2014/main" id="{39F509EE-B796-4503-AF33-B0F074D8803D}"/>
              </a:ext>
            </a:extLst>
          </p:cNvPr>
          <p:cNvSpPr>
            <a:spLocks noGrp="1"/>
          </p:cNvSpPr>
          <p:nvPr>
            <p:ph type="title"/>
          </p:nvPr>
        </p:nvSpPr>
        <p:spPr/>
        <p:txBody>
          <a:bodyPr/>
          <a:lstStyle/>
          <a:p>
            <a:r>
              <a:rPr lang="en-US" dirty="0"/>
              <a:t>Safety &amp; efficacy profile</a:t>
            </a:r>
          </a:p>
        </p:txBody>
      </p:sp>
    </p:spTree>
    <p:extLst>
      <p:ext uri="{BB962C8B-B14F-4D97-AF65-F5344CB8AC3E}">
        <p14:creationId xmlns:p14="http://schemas.microsoft.com/office/powerpoint/2010/main" val="25839938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A0166856-AF71-45AC-A347-57A068132047}"/>
              </a:ext>
            </a:extLst>
          </p:cNvPr>
          <p:cNvPicPr>
            <a:picLocks noGrp="1" noChangeAspect="1"/>
          </p:cNvPicPr>
          <p:nvPr>
            <p:ph idx="1"/>
          </p:nvPr>
        </p:nvPicPr>
        <p:blipFill>
          <a:blip r:embed="rId2"/>
          <a:stretch>
            <a:fillRect/>
          </a:stretch>
        </p:blipFill>
        <p:spPr>
          <a:xfrm>
            <a:off x="574412" y="1600200"/>
            <a:ext cx="7995175" cy="4343400"/>
          </a:xfrm>
        </p:spPr>
      </p:pic>
      <p:sp>
        <p:nvSpPr>
          <p:cNvPr id="3" name="Title 2">
            <a:extLst>
              <a:ext uri="{FF2B5EF4-FFF2-40B4-BE49-F238E27FC236}">
                <a16:creationId xmlns:a16="http://schemas.microsoft.com/office/drawing/2014/main" id="{D413A1F7-28FF-44F9-A3E3-FBBA4632E117}"/>
              </a:ext>
            </a:extLst>
          </p:cNvPr>
          <p:cNvSpPr>
            <a:spLocks noGrp="1"/>
          </p:cNvSpPr>
          <p:nvPr>
            <p:ph type="title"/>
          </p:nvPr>
        </p:nvSpPr>
        <p:spPr/>
        <p:txBody>
          <a:bodyPr/>
          <a:lstStyle/>
          <a:p>
            <a:r>
              <a:rPr lang="en-US" dirty="0"/>
              <a:t>Frequency of solicited local Adverse Events </a:t>
            </a:r>
            <a:br>
              <a:rPr lang="en-US" dirty="0"/>
            </a:br>
            <a:r>
              <a:rPr lang="en-US" dirty="0"/>
              <a:t>in 5 to 11 year </a:t>
            </a:r>
            <a:r>
              <a:rPr lang="en-US" dirty="0" err="1"/>
              <a:t>olds</a:t>
            </a:r>
            <a:r>
              <a:rPr lang="en-US" dirty="0"/>
              <a:t> </a:t>
            </a:r>
          </a:p>
        </p:txBody>
      </p:sp>
    </p:spTree>
    <p:extLst>
      <p:ext uri="{BB962C8B-B14F-4D97-AF65-F5344CB8AC3E}">
        <p14:creationId xmlns:p14="http://schemas.microsoft.com/office/powerpoint/2010/main" val="41818552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D1C93BD8-ABE9-4388-98BE-636C5CDFC1CC}"/>
              </a:ext>
            </a:extLst>
          </p:cNvPr>
          <p:cNvPicPr>
            <a:picLocks noGrp="1" noChangeAspect="1"/>
          </p:cNvPicPr>
          <p:nvPr>
            <p:ph idx="1"/>
          </p:nvPr>
        </p:nvPicPr>
        <p:blipFill>
          <a:blip r:embed="rId2"/>
          <a:stretch>
            <a:fillRect/>
          </a:stretch>
        </p:blipFill>
        <p:spPr>
          <a:xfrm>
            <a:off x="1447800" y="1066800"/>
            <a:ext cx="6566345" cy="5034388"/>
          </a:xfrm>
        </p:spPr>
      </p:pic>
      <p:sp>
        <p:nvSpPr>
          <p:cNvPr id="3" name="Title 2">
            <a:extLst>
              <a:ext uri="{FF2B5EF4-FFF2-40B4-BE49-F238E27FC236}">
                <a16:creationId xmlns:a16="http://schemas.microsoft.com/office/drawing/2014/main" id="{38BE3521-ECE4-47A7-90C7-F058BB661B52}"/>
              </a:ext>
            </a:extLst>
          </p:cNvPr>
          <p:cNvSpPr>
            <a:spLocks noGrp="1"/>
          </p:cNvSpPr>
          <p:nvPr>
            <p:ph type="title"/>
          </p:nvPr>
        </p:nvSpPr>
        <p:spPr/>
        <p:txBody>
          <a:bodyPr/>
          <a:lstStyle/>
          <a:p>
            <a:r>
              <a:rPr lang="en-US" dirty="0"/>
              <a:t>Frequency of solicited systemic Adverse Events </a:t>
            </a:r>
            <a:br>
              <a:rPr lang="en-US" dirty="0"/>
            </a:br>
            <a:r>
              <a:rPr lang="en-US" dirty="0"/>
              <a:t>in 5 to 11 year </a:t>
            </a:r>
            <a:r>
              <a:rPr lang="en-US" dirty="0" err="1"/>
              <a:t>olds</a:t>
            </a:r>
            <a:r>
              <a:rPr lang="en-US" dirty="0"/>
              <a:t> </a:t>
            </a:r>
          </a:p>
        </p:txBody>
      </p:sp>
    </p:spTree>
    <p:extLst>
      <p:ext uri="{BB962C8B-B14F-4D97-AF65-F5344CB8AC3E}">
        <p14:creationId xmlns:p14="http://schemas.microsoft.com/office/powerpoint/2010/main" val="39436612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5">
            <a:extLst>
              <a:ext uri="{FF2B5EF4-FFF2-40B4-BE49-F238E27FC236}">
                <a16:creationId xmlns:a16="http://schemas.microsoft.com/office/drawing/2014/main" id="{6C24D1C3-F267-481E-95A0-91879DA27F03}"/>
              </a:ext>
            </a:extLst>
          </p:cNvPr>
          <p:cNvGraphicFramePr>
            <a:graphicFrameLocks noGrp="1"/>
          </p:cNvGraphicFramePr>
          <p:nvPr>
            <p:ph idx="1"/>
            <p:extLst>
              <p:ext uri="{D42A27DB-BD31-4B8C-83A1-F6EECF244321}">
                <p14:modId xmlns:p14="http://schemas.microsoft.com/office/powerpoint/2010/main" val="3165261122"/>
              </p:ext>
            </p:extLst>
          </p:nvPr>
        </p:nvGraphicFramePr>
        <p:xfrm>
          <a:off x="457200" y="1600200"/>
          <a:ext cx="8229600" cy="4404360"/>
        </p:xfrm>
        <a:graphic>
          <a:graphicData uri="http://schemas.openxmlformats.org/drawingml/2006/table">
            <a:tbl>
              <a:tblPr firstRow="1" bandRow="1">
                <a:tableStyleId>{5C22544A-7EE6-4342-B048-85BDC9FD1C3A}</a:tableStyleId>
              </a:tblPr>
              <a:tblGrid>
                <a:gridCol w="1295400">
                  <a:extLst>
                    <a:ext uri="{9D8B030D-6E8A-4147-A177-3AD203B41FA5}">
                      <a16:colId xmlns:a16="http://schemas.microsoft.com/office/drawing/2014/main" val="1666893442"/>
                    </a:ext>
                  </a:extLst>
                </a:gridCol>
                <a:gridCol w="3429000">
                  <a:extLst>
                    <a:ext uri="{9D8B030D-6E8A-4147-A177-3AD203B41FA5}">
                      <a16:colId xmlns:a16="http://schemas.microsoft.com/office/drawing/2014/main" val="1607972100"/>
                    </a:ext>
                  </a:extLst>
                </a:gridCol>
                <a:gridCol w="3505200">
                  <a:extLst>
                    <a:ext uri="{9D8B030D-6E8A-4147-A177-3AD203B41FA5}">
                      <a16:colId xmlns:a16="http://schemas.microsoft.com/office/drawing/2014/main" val="470069263"/>
                    </a:ext>
                  </a:extLst>
                </a:gridCol>
              </a:tblGrid>
              <a:tr h="370840">
                <a:tc>
                  <a:txBody>
                    <a:bodyPr/>
                    <a:lstStyle/>
                    <a:p>
                      <a:endParaRPr lang="en-US" sz="1400" dirty="0"/>
                    </a:p>
                  </a:txBody>
                  <a:tcPr/>
                </a:tc>
                <a:tc>
                  <a:txBody>
                    <a:bodyPr/>
                    <a:lstStyle/>
                    <a:p>
                      <a:r>
                        <a:rPr lang="en-US" sz="1400" dirty="0"/>
                        <a:t>Adolescent/Adult Formulation</a:t>
                      </a:r>
                    </a:p>
                  </a:txBody>
                  <a:tcPr/>
                </a:tc>
                <a:tc>
                  <a:txBody>
                    <a:bodyPr/>
                    <a:lstStyle/>
                    <a:p>
                      <a:r>
                        <a:rPr lang="en-US" sz="1400" dirty="0"/>
                        <a:t>Pediatric Formulation</a:t>
                      </a:r>
                    </a:p>
                  </a:txBody>
                  <a:tcPr/>
                </a:tc>
                <a:extLst>
                  <a:ext uri="{0D108BD9-81ED-4DB2-BD59-A6C34878D82A}">
                    <a16:rowId xmlns:a16="http://schemas.microsoft.com/office/drawing/2014/main" val="1751252062"/>
                  </a:ext>
                </a:extLst>
              </a:tr>
              <a:tr h="370840">
                <a:tc>
                  <a:txBody>
                    <a:bodyPr/>
                    <a:lstStyle/>
                    <a:p>
                      <a:pPr algn="l" fontAlgn="t"/>
                      <a:r>
                        <a:rPr lang="en-US" sz="1400" dirty="0">
                          <a:effectLst/>
                        </a:rPr>
                        <a:t>Storage</a:t>
                      </a:r>
                    </a:p>
                  </a:txBody>
                  <a:tcPr marL="50800" marR="50800" marT="50800" marB="50800"/>
                </a:tc>
                <a:tc>
                  <a:txBody>
                    <a:bodyPr/>
                    <a:lstStyle/>
                    <a:p>
                      <a:pPr fontAlgn="t">
                        <a:buFont typeface="Arial" panose="020B0604020202020204" pitchFamily="34" charset="0"/>
                        <a:buChar char="•"/>
                      </a:pPr>
                      <a:r>
                        <a:rPr lang="en-US" sz="1400" dirty="0">
                          <a:effectLst/>
                        </a:rPr>
                        <a:t>Ultra-frozen (-90°C to -60°C) until expiry date printed on the label</a:t>
                      </a:r>
                    </a:p>
                    <a:p>
                      <a:pPr fontAlgn="t">
                        <a:buFont typeface="Arial" panose="020B0604020202020204" pitchFamily="34" charset="0"/>
                        <a:buChar char="•"/>
                      </a:pPr>
                      <a:r>
                        <a:rPr lang="en-US" sz="1400" dirty="0">
                          <a:effectLst/>
                        </a:rPr>
                        <a:t>Frozen (-25°C to -15°C) for up to 2 </a:t>
                      </a:r>
                      <a:r>
                        <a:rPr lang="en-US" sz="1400" dirty="0" err="1">
                          <a:effectLst/>
                        </a:rPr>
                        <a:t>wks</a:t>
                      </a:r>
                      <a:endParaRPr lang="en-US" sz="1400" dirty="0">
                        <a:effectLst/>
                      </a:endParaRPr>
                    </a:p>
                    <a:p>
                      <a:pPr fontAlgn="t">
                        <a:buFont typeface="Arial" panose="020B0604020202020204" pitchFamily="34" charset="0"/>
                        <a:buChar char="•"/>
                      </a:pPr>
                      <a:r>
                        <a:rPr lang="en-US" sz="1400" dirty="0">
                          <a:effectLst/>
                        </a:rPr>
                        <a:t>Refrigerated (2°C to 8°C) for up to 1 </a:t>
                      </a:r>
                      <a:r>
                        <a:rPr lang="en-US" sz="1400" dirty="0" err="1">
                          <a:effectLst/>
                        </a:rPr>
                        <a:t>mth</a:t>
                      </a:r>
                      <a:endParaRPr lang="en-US" sz="1400" dirty="0">
                        <a:effectLst/>
                      </a:endParaRPr>
                    </a:p>
                    <a:p>
                      <a:pPr fontAlgn="t">
                        <a:buFont typeface="Arial" panose="020B0604020202020204" pitchFamily="34" charset="0"/>
                        <a:buChar char="•"/>
                      </a:pPr>
                      <a:r>
                        <a:rPr lang="en-US" sz="1400" dirty="0">
                          <a:effectLst/>
                        </a:rPr>
                        <a:t>Room temperature for:</a:t>
                      </a:r>
                    </a:p>
                    <a:p>
                      <a:pPr marL="742950" lvl="1" indent="-285750" fontAlgn="t">
                        <a:buFont typeface="Courier New" panose="02070309020205020404" pitchFamily="49" charset="0"/>
                        <a:buChar char="o"/>
                      </a:pPr>
                      <a:r>
                        <a:rPr lang="en-US" sz="1400" dirty="0">
                          <a:effectLst/>
                        </a:rPr>
                        <a:t>up to 2 hours prior to dilution;</a:t>
                      </a:r>
                    </a:p>
                    <a:p>
                      <a:pPr marL="742950" lvl="1" indent="-285750" fontAlgn="t">
                        <a:buFont typeface="Courier New" panose="02070309020205020404" pitchFamily="49" charset="0"/>
                        <a:buChar char="o"/>
                      </a:pPr>
                      <a:r>
                        <a:rPr lang="en-US" sz="1400" dirty="0">
                          <a:effectLst/>
                        </a:rPr>
                        <a:t>up to 6 hours after dilution</a:t>
                      </a:r>
                    </a:p>
                  </a:txBody>
                  <a:tcPr marL="50800" marR="50800" marT="50800" marB="50800"/>
                </a:tc>
                <a:tc>
                  <a:txBody>
                    <a:bodyPr/>
                    <a:lstStyle/>
                    <a:p>
                      <a:pPr fontAlgn="t">
                        <a:buFont typeface="Arial" panose="020B0604020202020204" pitchFamily="34" charset="0"/>
                        <a:buChar char="•"/>
                      </a:pPr>
                      <a:r>
                        <a:rPr lang="en-US" sz="1400" dirty="0">
                          <a:effectLst/>
                        </a:rPr>
                        <a:t>Ultra-frozen </a:t>
                      </a:r>
                      <a:r>
                        <a:rPr kumimoji="0" lang="en-US" sz="1400" b="0" i="0" u="none" strike="noStrike" kern="1200" cap="none" spc="0" normalizeH="0" baseline="0" noProof="0" dirty="0">
                          <a:ln>
                            <a:noFill/>
                          </a:ln>
                          <a:solidFill>
                            <a:prstClr val="black"/>
                          </a:solidFill>
                          <a:effectLst/>
                          <a:uLnTx/>
                          <a:uFillTx/>
                          <a:latin typeface="+mn-lt"/>
                          <a:ea typeface="+mn-ea"/>
                          <a:cs typeface="+mn-cs"/>
                        </a:rPr>
                        <a:t>(-90°C to -60°C) </a:t>
                      </a:r>
                      <a:r>
                        <a:rPr lang="en-US" sz="1400" dirty="0">
                          <a:effectLst/>
                        </a:rPr>
                        <a:t>up to 6 </a:t>
                      </a:r>
                      <a:r>
                        <a:rPr lang="en-US" sz="1400" dirty="0" err="1">
                          <a:effectLst/>
                        </a:rPr>
                        <a:t>mths</a:t>
                      </a:r>
                      <a:r>
                        <a:rPr lang="en-US" sz="1400" dirty="0">
                          <a:effectLst/>
                        </a:rPr>
                        <a:t> from the date of manufacture printed on the vial and cartons</a:t>
                      </a:r>
                      <a:r>
                        <a:rPr lang="en-US" sz="1400" u="sng" baseline="30000" dirty="0">
                          <a:solidFill>
                            <a:srgbClr val="284162"/>
                          </a:solidFill>
                          <a:effectLst/>
                          <a:hlinkClick r:id="rId2"/>
                        </a:rPr>
                        <a:t> </a:t>
                      </a:r>
                      <a:endParaRPr lang="en-US" sz="1400" u="sng" baseline="30000" dirty="0">
                        <a:solidFill>
                          <a:srgbClr val="284162"/>
                        </a:solidFill>
                        <a:effectLst/>
                      </a:endParaRPr>
                    </a:p>
                    <a:p>
                      <a:pPr fontAlgn="t">
                        <a:buFont typeface="Arial" panose="020B0604020202020204" pitchFamily="34" charset="0"/>
                        <a:buChar char="•"/>
                      </a:pPr>
                      <a:r>
                        <a:rPr lang="en-US" sz="1400" dirty="0">
                          <a:effectLst/>
                        </a:rPr>
                        <a:t>Do not store frozen </a:t>
                      </a:r>
                      <a:r>
                        <a:rPr kumimoji="0" lang="en-US" sz="1400" b="0" i="0" u="none" strike="noStrike" kern="1200" cap="none" spc="0" normalizeH="0" baseline="0" noProof="0" dirty="0">
                          <a:ln>
                            <a:noFill/>
                          </a:ln>
                          <a:solidFill>
                            <a:prstClr val="black"/>
                          </a:solidFill>
                          <a:effectLst/>
                          <a:uLnTx/>
                          <a:uFillTx/>
                          <a:latin typeface="+mn-lt"/>
                          <a:ea typeface="+mn-ea"/>
                          <a:cs typeface="+mn-cs"/>
                        </a:rPr>
                        <a:t>(-25°C to -15°C)</a:t>
                      </a:r>
                      <a:endParaRPr lang="en-US" sz="1400" dirty="0">
                        <a:effectLst/>
                      </a:endParaRPr>
                    </a:p>
                    <a:p>
                      <a:pPr fontAlgn="t">
                        <a:buFont typeface="Arial" panose="020B0604020202020204" pitchFamily="34" charset="0"/>
                        <a:buChar char="•"/>
                      </a:pPr>
                      <a:r>
                        <a:rPr lang="en-US" sz="1400" dirty="0">
                          <a:effectLst/>
                        </a:rPr>
                        <a:t>Refrigerated (2°C to 8°C) for up to 10 </a:t>
                      </a:r>
                      <a:r>
                        <a:rPr lang="en-US" sz="1400" dirty="0" err="1">
                          <a:effectLst/>
                        </a:rPr>
                        <a:t>wks</a:t>
                      </a:r>
                      <a:endParaRPr lang="en-US" sz="1400" dirty="0">
                        <a:effectLst/>
                      </a:endParaRPr>
                    </a:p>
                    <a:p>
                      <a:pPr fontAlgn="t">
                        <a:buFont typeface="Arial" panose="020B0604020202020204" pitchFamily="34" charset="0"/>
                        <a:buChar char="•"/>
                      </a:pPr>
                      <a:r>
                        <a:rPr lang="en-US" sz="1400" dirty="0">
                          <a:effectLst/>
                        </a:rPr>
                        <a:t>Room temperature for:</a:t>
                      </a:r>
                    </a:p>
                    <a:p>
                      <a:pPr marL="742950" lvl="1" indent="-285750" fontAlgn="t">
                        <a:buFont typeface="Courier New" panose="02070309020205020404" pitchFamily="49" charset="0"/>
                        <a:buChar char="o"/>
                      </a:pPr>
                      <a:r>
                        <a:rPr lang="en-US" sz="1400" dirty="0">
                          <a:effectLst/>
                        </a:rPr>
                        <a:t>up to 12 hours prior to dilution;</a:t>
                      </a:r>
                    </a:p>
                    <a:p>
                      <a:pPr marL="742950" lvl="1" indent="-285750" fontAlgn="t">
                        <a:buFont typeface="Courier New" panose="02070309020205020404" pitchFamily="49" charset="0"/>
                        <a:buChar char="o"/>
                      </a:pPr>
                      <a:r>
                        <a:rPr lang="en-US" sz="1400" dirty="0">
                          <a:effectLst/>
                        </a:rPr>
                        <a:t>up to 12 hours after dilution</a:t>
                      </a:r>
                    </a:p>
                  </a:txBody>
                  <a:tcPr marL="50800" marR="50800" marT="50800" marB="50800"/>
                </a:tc>
                <a:extLst>
                  <a:ext uri="{0D108BD9-81ED-4DB2-BD59-A6C34878D82A}">
                    <a16:rowId xmlns:a16="http://schemas.microsoft.com/office/drawing/2014/main" val="1159400509"/>
                  </a:ext>
                </a:extLst>
              </a:tr>
              <a:tr h="370840">
                <a:tc>
                  <a:txBody>
                    <a:bodyPr/>
                    <a:lstStyle/>
                    <a:p>
                      <a:pPr algn="l" fontAlgn="t"/>
                      <a:r>
                        <a:rPr lang="en-US" sz="1400">
                          <a:effectLst/>
                        </a:rPr>
                        <a:t>Transport</a:t>
                      </a:r>
                    </a:p>
                  </a:txBody>
                  <a:tcPr marL="50800" marR="50800" marT="50800" marB="50800"/>
                </a:tc>
                <a:tc>
                  <a:txBody>
                    <a:bodyPr/>
                    <a:lstStyle/>
                    <a:p>
                      <a:pPr fontAlgn="t">
                        <a:buFont typeface="Arial" panose="020B0604020202020204" pitchFamily="34" charset="0"/>
                        <a:buChar char="•"/>
                      </a:pPr>
                      <a:r>
                        <a:rPr lang="en-US" sz="1400" dirty="0">
                          <a:effectLst/>
                        </a:rPr>
                        <a:t>Ultra-frozen full cartons containing vials</a:t>
                      </a:r>
                    </a:p>
                    <a:p>
                      <a:pPr fontAlgn="t">
                        <a:buFont typeface="Arial" panose="020B0604020202020204" pitchFamily="34" charset="0"/>
                        <a:buChar char="•"/>
                      </a:pPr>
                      <a:r>
                        <a:rPr lang="en-US" sz="1400" dirty="0">
                          <a:effectLst/>
                        </a:rPr>
                        <a:t>Refrigerated thawed vials up to 12 hours (included in 1-month limit for refrigerated storage)</a:t>
                      </a:r>
                    </a:p>
                  </a:txBody>
                  <a:tcPr marL="50800" marR="50800" marT="50800" marB="50800"/>
                </a:tc>
                <a:tc>
                  <a:txBody>
                    <a:bodyPr/>
                    <a:lstStyle/>
                    <a:p>
                      <a:pPr fontAlgn="t">
                        <a:buFont typeface="Arial" panose="020B0604020202020204" pitchFamily="34" charset="0"/>
                        <a:buChar char="•"/>
                      </a:pPr>
                      <a:r>
                        <a:rPr lang="en-US" sz="1400" dirty="0">
                          <a:effectLst/>
                        </a:rPr>
                        <a:t>Ultra-frozen full cartons containing vials</a:t>
                      </a:r>
                    </a:p>
                    <a:p>
                      <a:pPr fontAlgn="t">
                        <a:buFont typeface="Arial" panose="020B0604020202020204" pitchFamily="34" charset="0"/>
                        <a:buChar char="•"/>
                      </a:pPr>
                      <a:r>
                        <a:rPr lang="en-US" sz="1400" dirty="0">
                          <a:effectLst/>
                        </a:rPr>
                        <a:t>Refrigerated full cartons or individual undiluted vials</a:t>
                      </a:r>
                    </a:p>
                  </a:txBody>
                  <a:tcPr marL="50800" marR="50800" marT="50800" marB="50800"/>
                </a:tc>
                <a:extLst>
                  <a:ext uri="{0D108BD9-81ED-4DB2-BD59-A6C34878D82A}">
                    <a16:rowId xmlns:a16="http://schemas.microsoft.com/office/drawing/2014/main" val="1287521315"/>
                  </a:ext>
                </a:extLst>
              </a:tr>
              <a:tr h="370840">
                <a:tc>
                  <a:txBody>
                    <a:bodyPr/>
                    <a:lstStyle/>
                    <a:p>
                      <a:pPr algn="l" fontAlgn="t"/>
                      <a:r>
                        <a:rPr lang="en-US" sz="1400" dirty="0">
                          <a:effectLst/>
                        </a:rPr>
                        <a:t>Prefilled Syringes</a:t>
                      </a:r>
                    </a:p>
                  </a:txBody>
                  <a:tcPr marL="50800" marR="50800" marT="50800" marB="50800"/>
                </a:tc>
                <a:tc>
                  <a:txBody>
                    <a:bodyPr/>
                    <a:lstStyle/>
                    <a:p>
                      <a:pPr fontAlgn="t">
                        <a:buFont typeface="Arial" panose="020B0604020202020204" pitchFamily="34" charset="0"/>
                        <a:buChar char="•"/>
                      </a:pPr>
                      <a:r>
                        <a:rPr lang="en-US" sz="1400" dirty="0">
                          <a:effectLst/>
                        </a:rPr>
                        <a:t>Can be transported at 2-8°C, up to their 6 hours expiry (don’t transport diluted vials)</a:t>
                      </a:r>
                    </a:p>
                  </a:txBody>
                  <a:tcPr marL="50800" marR="50800" marT="50800" marB="50800"/>
                </a:tc>
                <a:tc>
                  <a:txBody>
                    <a:bodyPr/>
                    <a:lstStyle/>
                    <a:p>
                      <a:pPr marL="0" marR="0" lvl="0" indent="0" algn="l" defTabSz="914400" rtl="0" eaLnBrk="1" fontAlgn="t"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mn-lt"/>
                          <a:ea typeface="+mn-ea"/>
                          <a:cs typeface="+mn-cs"/>
                        </a:rPr>
                        <a:t>Can be transported at 2-8°C, up to their 12 hours expiry (don’t transport diluted vials)</a:t>
                      </a:r>
                    </a:p>
                  </a:txBody>
                  <a:tcPr marL="50800" marR="50800" marT="50800" marB="50800"/>
                </a:tc>
                <a:extLst>
                  <a:ext uri="{0D108BD9-81ED-4DB2-BD59-A6C34878D82A}">
                    <a16:rowId xmlns:a16="http://schemas.microsoft.com/office/drawing/2014/main" val="3991857782"/>
                  </a:ext>
                </a:extLst>
              </a:tr>
              <a:tr h="370840">
                <a:tc>
                  <a:txBody>
                    <a:bodyPr/>
                    <a:lstStyle/>
                    <a:p>
                      <a:pPr algn="l" fontAlgn="t"/>
                      <a:r>
                        <a:rPr lang="en-US" sz="1400" dirty="0">
                          <a:effectLst/>
                        </a:rPr>
                        <a:t>Pooling of Doses</a:t>
                      </a:r>
                    </a:p>
                  </a:txBody>
                  <a:tcPr marL="50800" marR="50800" marT="50800" marB="50800"/>
                </a:tc>
                <a:tc>
                  <a:txBody>
                    <a:bodyPr/>
                    <a:lstStyle/>
                    <a:p>
                      <a:pPr fontAlgn="t">
                        <a:buFont typeface="Arial" panose="020B0604020202020204" pitchFamily="34" charset="0"/>
                        <a:buChar char="•"/>
                      </a:pPr>
                      <a:r>
                        <a:rPr lang="en-US" sz="1400" dirty="0">
                          <a:effectLst/>
                        </a:rPr>
                        <a:t>Can pool residual vaccine from up to 3 vials to make a full dose</a:t>
                      </a:r>
                    </a:p>
                  </a:txBody>
                  <a:tcPr marL="50800" marR="50800" marT="50800" marB="50800"/>
                </a:tc>
                <a:tc>
                  <a:txBody>
                    <a:bodyPr/>
                    <a:lstStyle/>
                    <a:p>
                      <a:pPr fontAlgn="t">
                        <a:buFont typeface="Arial" panose="020B0604020202020204" pitchFamily="34" charset="0"/>
                        <a:buChar char="•"/>
                      </a:pPr>
                      <a:r>
                        <a:rPr lang="en-US" sz="1400" dirty="0">
                          <a:effectLst/>
                        </a:rPr>
                        <a:t>Not permitted at this time</a:t>
                      </a:r>
                    </a:p>
                  </a:txBody>
                  <a:tcPr marL="50800" marR="50800" marT="50800" marB="50800"/>
                </a:tc>
                <a:extLst>
                  <a:ext uri="{0D108BD9-81ED-4DB2-BD59-A6C34878D82A}">
                    <a16:rowId xmlns:a16="http://schemas.microsoft.com/office/drawing/2014/main" val="53230712"/>
                  </a:ext>
                </a:extLst>
              </a:tr>
            </a:tbl>
          </a:graphicData>
        </a:graphic>
      </p:graphicFrame>
      <p:sp>
        <p:nvSpPr>
          <p:cNvPr id="3" name="Title 2">
            <a:extLst>
              <a:ext uri="{FF2B5EF4-FFF2-40B4-BE49-F238E27FC236}">
                <a16:creationId xmlns:a16="http://schemas.microsoft.com/office/drawing/2014/main" id="{581C77E9-06A2-40A3-B308-D2CB5A78F9C4}"/>
              </a:ext>
            </a:extLst>
          </p:cNvPr>
          <p:cNvSpPr>
            <a:spLocks noGrp="1"/>
          </p:cNvSpPr>
          <p:nvPr>
            <p:ph type="title"/>
          </p:nvPr>
        </p:nvSpPr>
        <p:spPr/>
        <p:txBody>
          <a:bodyPr/>
          <a:lstStyle/>
          <a:p>
            <a:r>
              <a:rPr lang="en-US" dirty="0"/>
              <a:t>Storage and handling of the vaccine</a:t>
            </a:r>
          </a:p>
        </p:txBody>
      </p:sp>
    </p:spTree>
    <p:extLst>
      <p:ext uri="{BB962C8B-B14F-4D97-AF65-F5344CB8AC3E}">
        <p14:creationId xmlns:p14="http://schemas.microsoft.com/office/powerpoint/2010/main" val="33295170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44DEC98-C86F-43D9-914F-949253F9DC5A}"/>
              </a:ext>
            </a:extLst>
          </p:cNvPr>
          <p:cNvSpPr>
            <a:spLocks noGrp="1"/>
          </p:cNvSpPr>
          <p:nvPr>
            <p:ph idx="1"/>
          </p:nvPr>
        </p:nvSpPr>
        <p:spPr/>
        <p:txBody>
          <a:bodyPr>
            <a:normAutofit lnSpcReduction="10000"/>
          </a:bodyPr>
          <a:lstStyle/>
          <a:p>
            <a:endParaRPr lang="en-US" dirty="0"/>
          </a:p>
          <a:p>
            <a:r>
              <a:rPr lang="en-US" dirty="0"/>
              <a:t>All immunizers must complete the following before administering the pediatric COVID-19 vaccine: </a:t>
            </a:r>
          </a:p>
          <a:p>
            <a:pPr marL="342900" indent="-342900">
              <a:buFont typeface="Arial" panose="020B0604020202020204" pitchFamily="34" charset="0"/>
              <a:buChar char="•"/>
            </a:pPr>
            <a:r>
              <a:rPr lang="en-US" dirty="0"/>
              <a:t>Review this PowerPoint </a:t>
            </a:r>
          </a:p>
          <a:p>
            <a:pPr marL="342900" indent="-342900">
              <a:buFont typeface="Arial" panose="020B0604020202020204" pitchFamily="34" charset="0"/>
              <a:buChar char="•"/>
            </a:pPr>
            <a:r>
              <a:rPr lang="en-US" dirty="0"/>
              <a:t>Review the </a:t>
            </a:r>
            <a:r>
              <a:rPr lang="en-US" dirty="0">
                <a:hlinkClick r:id="rId2" action="ppaction://hlinkfile"/>
              </a:rPr>
              <a:t>Directive</a:t>
            </a:r>
            <a:r>
              <a:rPr lang="en-US" dirty="0"/>
              <a:t> in its entirety</a:t>
            </a:r>
          </a:p>
          <a:p>
            <a:pPr marL="342900" indent="-342900">
              <a:buFont typeface="Arial" panose="020B0604020202020204" pitchFamily="34" charset="0"/>
              <a:buChar char="•"/>
            </a:pPr>
            <a:r>
              <a:rPr lang="en-US" dirty="0"/>
              <a:t>Review the </a:t>
            </a:r>
            <a:r>
              <a:rPr lang="en-US" dirty="0">
                <a:hlinkClick r:id="rId3"/>
              </a:rPr>
              <a:t>Summary of the NACI 5- to 11-year-old Statement</a:t>
            </a:r>
            <a:endParaRPr lang="en-US" dirty="0"/>
          </a:p>
          <a:p>
            <a:pPr marL="342900" indent="-342900">
              <a:buFont typeface="Arial" panose="020B0604020202020204" pitchFamily="34" charset="0"/>
              <a:buChar char="•"/>
            </a:pPr>
            <a:r>
              <a:rPr lang="en-US" dirty="0"/>
              <a:t>Review page 44 – 51 of </a:t>
            </a:r>
            <a:r>
              <a:rPr lang="en-US" dirty="0">
                <a:hlinkClick r:id="rId4"/>
              </a:rPr>
              <a:t>COVID-19 Vaccine Administration</a:t>
            </a:r>
            <a:endParaRPr lang="en-US" dirty="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a:p>
            <a:r>
              <a:rPr lang="en-US" dirty="0"/>
              <a:t>For more detailed information, immunizers can refer to the following:</a:t>
            </a:r>
          </a:p>
          <a:p>
            <a:pPr marL="342900" indent="-342900">
              <a:buFont typeface="Arial" panose="020B0604020202020204" pitchFamily="34" charset="0"/>
              <a:buChar char="•"/>
            </a:pPr>
            <a:r>
              <a:rPr lang="en-US" dirty="0">
                <a:hlinkClick r:id="rId5"/>
              </a:rPr>
              <a:t>Full NACI Statement</a:t>
            </a:r>
            <a:endParaRPr lang="en-US" dirty="0"/>
          </a:p>
          <a:p>
            <a:pPr marL="342900" indent="-342900">
              <a:buFont typeface="Arial" panose="020B0604020202020204" pitchFamily="34" charset="0"/>
              <a:buChar char="•"/>
            </a:pPr>
            <a:r>
              <a:rPr lang="en-US" dirty="0">
                <a:hlinkClick r:id="rId6"/>
              </a:rPr>
              <a:t>Product Monograph</a:t>
            </a:r>
            <a:endParaRPr lang="en-US" dirty="0"/>
          </a:p>
          <a:p>
            <a:endParaRPr lang="en-US" dirty="0"/>
          </a:p>
        </p:txBody>
      </p:sp>
      <p:sp>
        <p:nvSpPr>
          <p:cNvPr id="3" name="Title 2">
            <a:extLst>
              <a:ext uri="{FF2B5EF4-FFF2-40B4-BE49-F238E27FC236}">
                <a16:creationId xmlns:a16="http://schemas.microsoft.com/office/drawing/2014/main" id="{110B4F5E-C612-463A-B09F-52E2E925174C}"/>
              </a:ext>
            </a:extLst>
          </p:cNvPr>
          <p:cNvSpPr>
            <a:spLocks noGrp="1"/>
          </p:cNvSpPr>
          <p:nvPr>
            <p:ph type="title"/>
          </p:nvPr>
        </p:nvSpPr>
        <p:spPr/>
        <p:txBody>
          <a:bodyPr/>
          <a:lstStyle/>
          <a:p>
            <a:r>
              <a:rPr lang="en-US" dirty="0"/>
              <a:t>Next steps</a:t>
            </a:r>
          </a:p>
        </p:txBody>
      </p:sp>
    </p:spTree>
    <p:extLst>
      <p:ext uri="{BB962C8B-B14F-4D97-AF65-F5344CB8AC3E}">
        <p14:creationId xmlns:p14="http://schemas.microsoft.com/office/powerpoint/2010/main" val="29533717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532FC47-9F7A-4F04-872D-36041D5808F6}"/>
              </a:ext>
            </a:extLst>
          </p:cNvPr>
          <p:cNvSpPr>
            <a:spLocks noGrp="1"/>
          </p:cNvSpPr>
          <p:nvPr>
            <p:ph idx="1"/>
          </p:nvPr>
        </p:nvSpPr>
        <p:spPr/>
        <p:txBody>
          <a:bodyPr>
            <a:normAutofit fontScale="92500" lnSpcReduction="10000"/>
          </a:bodyPr>
          <a:lstStyle/>
          <a:p>
            <a:pPr marL="0" marR="0">
              <a:spcBef>
                <a:spcPts val="0"/>
              </a:spcBef>
              <a:spcAft>
                <a:spcPts val="0"/>
              </a:spcAft>
              <a:tabLst>
                <a:tab pos="2743200" algn="ctr"/>
                <a:tab pos="5486400" algn="r"/>
              </a:tabLst>
            </a:pPr>
            <a:r>
              <a:rPr lang="en-CA" sz="2000" dirty="0">
                <a:effectLst/>
                <a:latin typeface="Arial" panose="020B0604020202020204" pitchFamily="34" charset="0"/>
                <a:ea typeface="Times New Roman" panose="02020603050405020304" pitchFamily="18" charset="0"/>
                <a:cs typeface="Arial" panose="020B0604020202020204" pitchFamily="34" charset="0"/>
              </a:rPr>
              <a:t>Although children</a:t>
            </a:r>
            <a:r>
              <a:rPr lang="en-CA" sz="1600" dirty="0">
                <a:effectLst/>
                <a:latin typeface="Arial" panose="020B0604020202020204" pitchFamily="34" charset="0"/>
                <a:ea typeface="Times New Roman" panose="02020603050405020304" pitchFamily="18" charset="0"/>
                <a:cs typeface="Times New Roman" panose="02020603050405020304" pitchFamily="18" charset="0"/>
              </a:rPr>
              <a:t> </a:t>
            </a:r>
            <a:r>
              <a:rPr lang="en-US" sz="2000" dirty="0">
                <a:effectLst/>
                <a:latin typeface="Arial" panose="020B0604020202020204" pitchFamily="34" charset="0"/>
                <a:ea typeface="Times New Roman" panose="02020603050405020304" pitchFamily="18" charset="0"/>
                <a:cs typeface="Arial" panose="020B0604020202020204" pitchFamily="34" charset="0"/>
              </a:rPr>
              <a:t>5 to 11 years of age generally present with mild or asymptomatic COVID-19 disease,</a:t>
            </a:r>
            <a:r>
              <a:rPr lang="en-CA" sz="2000" dirty="0">
                <a:effectLst/>
                <a:latin typeface="Arial" panose="020B0604020202020204" pitchFamily="34" charset="0"/>
                <a:ea typeface="Times New Roman" panose="02020603050405020304" pitchFamily="18" charset="0"/>
                <a:cs typeface="Arial" panose="020B0604020202020204" pitchFamily="34" charset="0"/>
              </a:rPr>
              <a:t>  those who get infected can still:</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tabLst>
                <a:tab pos="2743200" algn="ctr"/>
                <a:tab pos="5486400" algn="r"/>
              </a:tabLst>
            </a:pPr>
            <a:r>
              <a:rPr lang="en-CA" sz="2000" dirty="0">
                <a:effectLst/>
                <a:latin typeface="Arial" panose="020B0604020202020204" pitchFamily="34" charset="0"/>
                <a:ea typeface="Times New Roman" panose="02020603050405020304" pitchFamily="18" charset="0"/>
                <a:cs typeface="Arial" panose="020B0604020202020204" pitchFamily="34" charset="0"/>
              </a:rPr>
              <a:t> </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600"/>
              </a:spcAft>
              <a:buSzPts val="1000"/>
              <a:buFont typeface="Symbol" panose="05050102010706020507" pitchFamily="18" charset="2"/>
              <a:buChar char=""/>
              <a:tabLst>
                <a:tab pos="2743200" algn="ctr"/>
                <a:tab pos="5486400" algn="r"/>
                <a:tab pos="228600" algn="l"/>
                <a:tab pos="685800" algn="l"/>
                <a:tab pos="2743200" algn="ctr"/>
                <a:tab pos="5486400" algn="r"/>
              </a:tabLst>
            </a:pPr>
            <a:r>
              <a:rPr lang="en-CA" sz="2000" dirty="0">
                <a:effectLst/>
                <a:latin typeface="Arial" panose="020B0604020202020204" pitchFamily="34" charset="0"/>
                <a:ea typeface="Times New Roman" panose="02020603050405020304" pitchFamily="18" charset="0"/>
                <a:cs typeface="Arial" panose="020B0604020202020204" pitchFamily="34" charset="0"/>
              </a:rPr>
              <a:t>develop symptomatic COVID-19.</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600"/>
              </a:spcAft>
              <a:buSzPts val="1000"/>
              <a:buFont typeface="Symbol" panose="05050102010706020507" pitchFamily="18" charset="2"/>
              <a:buChar char=""/>
              <a:tabLst>
                <a:tab pos="2743200" algn="ctr"/>
                <a:tab pos="5486400" algn="r"/>
                <a:tab pos="228600" algn="l"/>
                <a:tab pos="685800" algn="l"/>
                <a:tab pos="2743200" algn="ctr"/>
                <a:tab pos="5486400" algn="r"/>
              </a:tabLst>
            </a:pPr>
            <a:r>
              <a:rPr lang="en-US" sz="2000" dirty="0">
                <a:effectLst/>
                <a:latin typeface="Arial" panose="020B0604020202020204" pitchFamily="34" charset="0"/>
                <a:ea typeface="Times New Roman" panose="02020603050405020304" pitchFamily="18" charset="0"/>
                <a:cs typeface="Arial" panose="020B0604020202020204" pitchFamily="34" charset="0"/>
              </a:rPr>
              <a:t>rarely, develop severe COVID-19 disease and require hospitalization.</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600"/>
              </a:spcAft>
              <a:buSzPts val="1000"/>
              <a:buFont typeface="Symbol" panose="05050102010706020507" pitchFamily="18" charset="2"/>
              <a:buChar char=""/>
              <a:tabLst>
                <a:tab pos="2743200" algn="ctr"/>
                <a:tab pos="5486400" algn="r"/>
                <a:tab pos="228600" algn="l"/>
                <a:tab pos="685800" algn="l"/>
                <a:tab pos="2743200" algn="ctr"/>
                <a:tab pos="5486400" algn="r"/>
              </a:tabLst>
            </a:pPr>
            <a:r>
              <a:rPr lang="en-US" sz="2000" dirty="0">
                <a:effectLst/>
                <a:latin typeface="Arial" panose="020B0604020202020204" pitchFamily="34" charset="0"/>
                <a:ea typeface="Times New Roman" panose="02020603050405020304" pitchFamily="18" charset="0"/>
                <a:cs typeface="Arial" panose="020B0604020202020204" pitchFamily="34" charset="0"/>
              </a:rPr>
              <a:t>rarely, develop multisystem inflammatory syndrome in children (MIS-C), a serious condition that can follow several weeks after infection with the COVID-19 virus.</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600"/>
              </a:spcAft>
              <a:buSzPts val="1000"/>
              <a:buFont typeface="Symbol" panose="05050102010706020507" pitchFamily="18" charset="2"/>
              <a:buChar char=""/>
              <a:tabLst>
                <a:tab pos="2743200" algn="ctr"/>
                <a:tab pos="5486400" algn="r"/>
                <a:tab pos="228600" algn="l"/>
                <a:tab pos="685800" algn="l"/>
                <a:tab pos="2743200" algn="ctr"/>
                <a:tab pos="5486400" algn="r"/>
              </a:tabLst>
            </a:pPr>
            <a:r>
              <a:rPr lang="en-US" sz="2000" dirty="0">
                <a:effectLst/>
                <a:latin typeface="Arial" panose="020B0604020202020204" pitchFamily="34" charset="0"/>
                <a:ea typeface="Times New Roman" panose="02020603050405020304" pitchFamily="18" charset="0"/>
                <a:cs typeface="Arial" panose="020B0604020202020204" pitchFamily="34" charset="0"/>
              </a:rPr>
              <a:t>potentially be at risk for a post-COVID-19 condition (i.e., long COVID-19 or post-acute COVID-19 syndrome), although current evidence is limited in pediatric populations and suggests the risk is lower in children compared to older age groups.</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600"/>
              </a:spcAft>
              <a:buSzPts val="1000"/>
              <a:buFont typeface="Symbol" panose="05050102010706020507" pitchFamily="18" charset="2"/>
              <a:buChar char=""/>
              <a:tabLst>
                <a:tab pos="2743200" algn="ctr"/>
                <a:tab pos="5486400" algn="r"/>
                <a:tab pos="228600" algn="l"/>
                <a:tab pos="685800" algn="l"/>
                <a:tab pos="2743200" algn="ctr"/>
                <a:tab pos="5486400" algn="r"/>
              </a:tabLst>
            </a:pPr>
            <a:r>
              <a:rPr lang="en-CA" sz="2000" dirty="0">
                <a:effectLst/>
                <a:latin typeface="Arial" panose="020B0604020202020204" pitchFamily="34" charset="0"/>
                <a:ea typeface="Times New Roman" panose="02020603050405020304" pitchFamily="18" charset="0"/>
                <a:cs typeface="Arial" panose="020B0604020202020204" pitchFamily="34" charset="0"/>
              </a:rPr>
              <a:t>be asymptomatically infected but still able to spread COVID-19 to others.</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 name="Title 2">
            <a:extLst>
              <a:ext uri="{FF2B5EF4-FFF2-40B4-BE49-F238E27FC236}">
                <a16:creationId xmlns:a16="http://schemas.microsoft.com/office/drawing/2014/main" id="{42978814-C0BD-4676-8205-1A2B019577DE}"/>
              </a:ext>
            </a:extLst>
          </p:cNvPr>
          <p:cNvSpPr>
            <a:spLocks noGrp="1"/>
          </p:cNvSpPr>
          <p:nvPr>
            <p:ph type="title"/>
          </p:nvPr>
        </p:nvSpPr>
        <p:spPr/>
        <p:txBody>
          <a:bodyPr/>
          <a:lstStyle/>
          <a:p>
            <a:r>
              <a:rPr lang="en-US" dirty="0"/>
              <a:t>Why COVID-19 vaccine is recommended for children</a:t>
            </a:r>
            <a:br>
              <a:rPr lang="en-US" dirty="0"/>
            </a:br>
            <a:r>
              <a:rPr lang="en-US" dirty="0"/>
              <a:t>when they are at lower risk from covid-19 infection </a:t>
            </a:r>
          </a:p>
        </p:txBody>
      </p:sp>
    </p:spTree>
    <p:extLst>
      <p:ext uri="{BB962C8B-B14F-4D97-AF65-F5344CB8AC3E}">
        <p14:creationId xmlns:p14="http://schemas.microsoft.com/office/powerpoint/2010/main" val="27699656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003450A-27D5-4E80-A56C-9C36E479DD1D}"/>
              </a:ext>
            </a:extLst>
          </p:cNvPr>
          <p:cNvSpPr>
            <a:spLocks noGrp="1"/>
          </p:cNvSpPr>
          <p:nvPr>
            <p:ph idx="1"/>
          </p:nvPr>
        </p:nvSpPr>
        <p:spPr/>
        <p:txBody>
          <a:bodyPr>
            <a:normAutofit lnSpcReduction="10000"/>
          </a:bodyPr>
          <a:lstStyle/>
          <a:p>
            <a:pPr marL="342900" marR="0" indent="-342900">
              <a:spcBef>
                <a:spcPts val="0"/>
              </a:spcBef>
              <a:spcAft>
                <a:spcPts val="0"/>
              </a:spcAft>
              <a:buFont typeface="Arial" panose="020B0604020202020204" pitchFamily="34" charset="0"/>
              <a:buChar char="•"/>
              <a:tabLst>
                <a:tab pos="2743200" algn="ctr"/>
                <a:tab pos="5486400" algn="r"/>
              </a:tabLst>
            </a:pPr>
            <a:r>
              <a:rPr lang="en-CA" dirty="0">
                <a:effectLst/>
                <a:latin typeface="+mn-lt"/>
                <a:ea typeface="Times New Roman" panose="02020603050405020304" pitchFamily="18" charset="0"/>
                <a:cs typeface="Arial" panose="020B0604020202020204" pitchFamily="34" charset="0"/>
              </a:rPr>
              <a:t>The fourth wave has had a greater impact on children, as they are unvaccinated and many children less than 12 years of age have returned to in-person school and activities.</a:t>
            </a:r>
          </a:p>
          <a:p>
            <a:pPr marL="342900" marR="0" indent="-342900">
              <a:spcBef>
                <a:spcPts val="0"/>
              </a:spcBef>
              <a:spcAft>
                <a:spcPts val="0"/>
              </a:spcAft>
              <a:buFont typeface="Arial" panose="020B0604020202020204" pitchFamily="34" charset="0"/>
              <a:buChar char="•"/>
              <a:tabLst>
                <a:tab pos="2743200" algn="ctr"/>
                <a:tab pos="5486400" algn="r"/>
              </a:tabLst>
            </a:pPr>
            <a:endParaRPr lang="en-CA" b="0" i="0" dirty="0">
              <a:solidFill>
                <a:srgbClr val="000000"/>
              </a:solidFill>
              <a:latin typeface="+mn-lt"/>
            </a:endParaRPr>
          </a:p>
          <a:p>
            <a:pPr marL="342900" marR="0" indent="-342900">
              <a:spcBef>
                <a:spcPts val="0"/>
              </a:spcBef>
              <a:spcAft>
                <a:spcPts val="0"/>
              </a:spcAft>
              <a:buFont typeface="Arial" panose="020B0604020202020204" pitchFamily="34" charset="0"/>
              <a:buChar char="•"/>
              <a:tabLst>
                <a:tab pos="2743200" algn="ctr"/>
                <a:tab pos="5486400" algn="r"/>
              </a:tabLst>
            </a:pPr>
            <a:r>
              <a:rPr lang="en-US" b="0" i="0" dirty="0">
                <a:solidFill>
                  <a:srgbClr val="000000"/>
                </a:solidFill>
                <a:effectLst/>
                <a:latin typeface="+mn-lt"/>
              </a:rPr>
              <a:t>In October, the rate of new cases in children under 12 was more than twice the rate in adult age groups. </a:t>
            </a:r>
          </a:p>
          <a:p>
            <a:pPr marL="0" marR="0">
              <a:spcBef>
                <a:spcPts val="0"/>
              </a:spcBef>
              <a:spcAft>
                <a:spcPts val="0"/>
              </a:spcAft>
              <a:tabLst>
                <a:tab pos="2743200" algn="ctr"/>
                <a:tab pos="5486400" algn="r"/>
              </a:tabLst>
            </a:pPr>
            <a:endParaRPr lang="en-CA" dirty="0">
              <a:latin typeface="+mn-lt"/>
              <a:ea typeface="Times New Roman" panose="02020603050405020304" pitchFamily="18" charset="0"/>
            </a:endParaRPr>
          </a:p>
          <a:p>
            <a:pPr marL="342900" marR="0" indent="-342900">
              <a:spcBef>
                <a:spcPts val="0"/>
              </a:spcBef>
              <a:spcAft>
                <a:spcPts val="0"/>
              </a:spcAft>
              <a:buFont typeface="Arial" panose="020B0604020202020204" pitchFamily="34" charset="0"/>
              <a:buChar char="•"/>
              <a:tabLst>
                <a:tab pos="2743200" algn="ctr"/>
                <a:tab pos="5486400" algn="r"/>
              </a:tabLst>
            </a:pPr>
            <a:r>
              <a:rPr lang="en-CA" dirty="0">
                <a:effectLst/>
                <a:latin typeface="+mn-lt"/>
                <a:ea typeface="Times New Roman" panose="02020603050405020304" pitchFamily="18" charset="0"/>
                <a:cs typeface="Arial" panose="020B0604020202020204" pitchFamily="34" charset="0"/>
              </a:rPr>
              <a:t>As of mid‑November, children aged 5 to 11 years of age have the highest COVID-19 case incidence rate across all age groups in Simcoe Muskoka. </a:t>
            </a:r>
          </a:p>
          <a:p>
            <a:pPr marL="0" marR="0">
              <a:spcBef>
                <a:spcPts val="0"/>
              </a:spcBef>
              <a:spcAft>
                <a:spcPts val="0"/>
              </a:spcAft>
              <a:tabLst>
                <a:tab pos="2743200" algn="ctr"/>
                <a:tab pos="5486400" algn="r"/>
              </a:tabLst>
            </a:pPr>
            <a:endParaRPr lang="en-CA" dirty="0">
              <a:latin typeface="+mn-lt"/>
              <a:ea typeface="Times New Roman" panose="02020603050405020304" pitchFamily="18" charset="0"/>
            </a:endParaRPr>
          </a:p>
          <a:p>
            <a:pPr marL="342900" marR="0" indent="-342900">
              <a:spcBef>
                <a:spcPts val="0"/>
              </a:spcBef>
              <a:spcAft>
                <a:spcPts val="0"/>
              </a:spcAft>
              <a:buFont typeface="Arial" panose="020B0604020202020204" pitchFamily="34" charset="0"/>
              <a:buChar char="•"/>
              <a:tabLst>
                <a:tab pos="2743200" algn="ctr"/>
                <a:tab pos="5486400" algn="r"/>
              </a:tabLst>
            </a:pPr>
            <a:r>
              <a:rPr lang="en-US" dirty="0">
                <a:effectLst/>
                <a:latin typeface="+mn-lt"/>
                <a:ea typeface="Times New Roman" panose="02020603050405020304" pitchFamily="18" charset="0"/>
                <a:cs typeface="Arial" panose="020B0604020202020204" pitchFamily="34" charset="0"/>
              </a:rPr>
              <a:t>Vaccinating children allows them to get back - and stay back - to doing things they love and miss and contributes to herd immunity and community protection, which is the way out of this pandemic.</a:t>
            </a:r>
            <a:endParaRPr lang="en-US" dirty="0">
              <a:effectLst/>
              <a:latin typeface="+mn-lt"/>
              <a:ea typeface="Times New Roman" panose="02020603050405020304" pitchFamily="18" charset="0"/>
              <a:cs typeface="Times New Roman" panose="02020603050405020304" pitchFamily="18" charset="0"/>
            </a:endParaRPr>
          </a:p>
          <a:p>
            <a:pPr marL="0" marR="0">
              <a:spcBef>
                <a:spcPts val="0"/>
              </a:spcBef>
              <a:spcAft>
                <a:spcPts val="0"/>
              </a:spcAft>
              <a:tabLst>
                <a:tab pos="2743200" algn="ctr"/>
                <a:tab pos="5486400" algn="r"/>
              </a:tabLst>
            </a:pPr>
            <a:r>
              <a:rPr lang="en-US" b="1" dirty="0">
                <a:effectLst/>
                <a:latin typeface="+mn-lt"/>
                <a:ea typeface="Times New Roman" panose="02020603050405020304" pitchFamily="18" charset="0"/>
                <a:cs typeface="Arial" panose="020B0604020202020204" pitchFamily="34" charset="0"/>
              </a:rPr>
              <a:t> </a:t>
            </a:r>
            <a:endParaRPr lang="en-US" dirty="0">
              <a:effectLst/>
              <a:latin typeface="+mn-lt"/>
              <a:ea typeface="Times New Roman" panose="02020603050405020304" pitchFamily="18" charset="0"/>
              <a:cs typeface="Times New Roman" panose="02020603050405020304" pitchFamily="18" charset="0"/>
            </a:endParaRPr>
          </a:p>
          <a:p>
            <a:endParaRPr lang="en-US" dirty="0"/>
          </a:p>
        </p:txBody>
      </p:sp>
      <p:sp>
        <p:nvSpPr>
          <p:cNvPr id="3" name="Title 2">
            <a:extLst>
              <a:ext uri="{FF2B5EF4-FFF2-40B4-BE49-F238E27FC236}">
                <a16:creationId xmlns:a16="http://schemas.microsoft.com/office/drawing/2014/main" id="{41E12F08-4532-408F-A8B5-4D2D723BDD30}"/>
              </a:ext>
            </a:extLst>
          </p:cNvPr>
          <p:cNvSpPr>
            <a:spLocks noGrp="1"/>
          </p:cNvSpPr>
          <p:nvPr>
            <p:ph type="title"/>
          </p:nvPr>
        </p:nvSpPr>
        <p:spPr/>
        <p:txBody>
          <a:bodyPr/>
          <a:lstStyle/>
          <a:p>
            <a:r>
              <a:rPr lang="en-US" dirty="0"/>
              <a:t>Why vaccinating children is important</a:t>
            </a:r>
          </a:p>
        </p:txBody>
      </p:sp>
    </p:spTree>
    <p:extLst>
      <p:ext uri="{BB962C8B-B14F-4D97-AF65-F5344CB8AC3E}">
        <p14:creationId xmlns:p14="http://schemas.microsoft.com/office/powerpoint/2010/main" val="13119646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1143000"/>
          </a:xfrm>
        </p:spPr>
        <p:txBody>
          <a:bodyPr/>
          <a:lstStyle/>
          <a:p>
            <a:r>
              <a:rPr lang="en-US" dirty="0"/>
              <a:t>What is the difference between the adult and </a:t>
            </a:r>
            <a:br>
              <a:rPr lang="en-US" dirty="0"/>
            </a:br>
            <a:r>
              <a:rPr lang="en-US" dirty="0"/>
              <a:t>the pediatric formulation of the Pfizer vaccine? </a:t>
            </a:r>
          </a:p>
        </p:txBody>
      </p:sp>
      <p:sp>
        <p:nvSpPr>
          <p:cNvPr id="5" name="Content Placeholder 4"/>
          <p:cNvSpPr>
            <a:spLocks noGrp="1"/>
          </p:cNvSpPr>
          <p:nvPr>
            <p:ph idx="1"/>
          </p:nvPr>
        </p:nvSpPr>
        <p:spPr>
          <a:xfrm>
            <a:off x="457200" y="1600201"/>
            <a:ext cx="8229600" cy="685799"/>
          </a:xfrm>
        </p:spPr>
        <p:txBody>
          <a:bodyPr/>
          <a:lstStyle/>
          <a:p>
            <a:endParaRPr lang="en-US" dirty="0"/>
          </a:p>
          <a:p>
            <a:endParaRPr lang="en-US" dirty="0"/>
          </a:p>
        </p:txBody>
      </p:sp>
      <p:pic>
        <p:nvPicPr>
          <p:cNvPr id="7" name="Picture 6">
            <a:extLst>
              <a:ext uri="{FF2B5EF4-FFF2-40B4-BE49-F238E27FC236}">
                <a16:creationId xmlns:a16="http://schemas.microsoft.com/office/drawing/2014/main" id="{E3CDEB4E-9D9E-412A-8B49-6A85E72141A1}"/>
              </a:ext>
            </a:extLst>
          </p:cNvPr>
          <p:cNvPicPr>
            <a:picLocks noChangeAspect="1"/>
          </p:cNvPicPr>
          <p:nvPr/>
        </p:nvPicPr>
        <p:blipFill>
          <a:blip r:embed="rId3"/>
          <a:stretch>
            <a:fillRect/>
          </a:stretch>
        </p:blipFill>
        <p:spPr>
          <a:xfrm>
            <a:off x="914400" y="1417638"/>
            <a:ext cx="6972300" cy="4562475"/>
          </a:xfrm>
          <a:prstGeom prst="rect">
            <a:avLst/>
          </a:prstGeom>
        </p:spPr>
      </p:pic>
    </p:spTree>
    <p:extLst>
      <p:ext uri="{BB962C8B-B14F-4D97-AF65-F5344CB8AC3E}">
        <p14:creationId xmlns:p14="http://schemas.microsoft.com/office/powerpoint/2010/main" val="2692298470"/>
      </p:ext>
    </p:extLst>
  </p:cSld>
  <p:clrMapOvr>
    <a:masterClrMapping/>
  </p:clrMapOvr>
  <p:transition spd="slow">
    <p:cove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5">
            <a:extLst>
              <a:ext uri="{FF2B5EF4-FFF2-40B4-BE49-F238E27FC236}">
                <a16:creationId xmlns:a16="http://schemas.microsoft.com/office/drawing/2014/main" id="{11412EC8-3A5C-4900-9BA6-42AC3354CB52}"/>
              </a:ext>
            </a:extLst>
          </p:cNvPr>
          <p:cNvGraphicFramePr>
            <a:graphicFrameLocks noGrp="1"/>
          </p:cNvGraphicFramePr>
          <p:nvPr>
            <p:ph idx="1"/>
            <p:extLst>
              <p:ext uri="{D42A27DB-BD31-4B8C-83A1-F6EECF244321}">
                <p14:modId xmlns:p14="http://schemas.microsoft.com/office/powerpoint/2010/main" val="3214431405"/>
              </p:ext>
            </p:extLst>
          </p:nvPr>
        </p:nvGraphicFramePr>
        <p:xfrm>
          <a:off x="457200" y="1143000"/>
          <a:ext cx="8229600" cy="4576669"/>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86008094"/>
                    </a:ext>
                  </a:extLst>
                </a:gridCol>
                <a:gridCol w="4114800">
                  <a:extLst>
                    <a:ext uri="{9D8B030D-6E8A-4147-A177-3AD203B41FA5}">
                      <a16:colId xmlns:a16="http://schemas.microsoft.com/office/drawing/2014/main" val="4212427446"/>
                    </a:ext>
                  </a:extLst>
                </a:gridCol>
              </a:tblGrid>
              <a:tr h="370429">
                <a:tc>
                  <a:txBody>
                    <a:bodyPr/>
                    <a:lstStyle/>
                    <a:p>
                      <a:pPr algn="ctr"/>
                      <a:r>
                        <a:rPr lang="en-US" dirty="0"/>
                        <a:t>Adult/Adolescent Formulation</a:t>
                      </a:r>
                    </a:p>
                  </a:txBody>
                  <a:tcPr/>
                </a:tc>
                <a:tc>
                  <a:txBody>
                    <a:bodyPr/>
                    <a:lstStyle/>
                    <a:p>
                      <a:pPr algn="ctr"/>
                      <a:r>
                        <a:rPr lang="en-US" dirty="0"/>
                        <a:t>Pediatric Formulation</a:t>
                      </a:r>
                    </a:p>
                  </a:txBody>
                  <a:tcPr/>
                </a:tc>
                <a:extLst>
                  <a:ext uri="{0D108BD9-81ED-4DB2-BD59-A6C34878D82A}">
                    <a16:rowId xmlns:a16="http://schemas.microsoft.com/office/drawing/2014/main" val="14537313"/>
                  </a:ext>
                </a:extLst>
              </a:tr>
              <a:tr h="4201571">
                <a:tc>
                  <a:txBody>
                    <a:bodyPr/>
                    <a:lstStyle/>
                    <a:p>
                      <a:pPr marL="285750" indent="-285750">
                        <a:buFont typeface="Arial" panose="020B0604020202020204" pitchFamily="34" charset="0"/>
                        <a:buChar char="•"/>
                      </a:pPr>
                      <a:r>
                        <a:rPr lang="en-US" dirty="0"/>
                        <a:t>ALC-0315 = ((4-hydroxybutyl) azanediyl)bis (hexane-6,1-diyl)bis(2-hexyldecanoate) </a:t>
                      </a:r>
                    </a:p>
                    <a:p>
                      <a:pPr marL="285750" indent="-285750">
                        <a:buFont typeface="Arial" panose="020B0604020202020204" pitchFamily="34" charset="0"/>
                        <a:buChar char="•"/>
                      </a:pPr>
                      <a:r>
                        <a:rPr lang="en-US" dirty="0"/>
                        <a:t>ALC-0159 = 2-[(polyethylene glycol)-2000]- N,N-</a:t>
                      </a:r>
                      <a:r>
                        <a:rPr lang="en-US" dirty="0" err="1"/>
                        <a:t>ditetradecylacetamide</a:t>
                      </a:r>
                      <a:r>
                        <a:rPr lang="en-US" dirty="0"/>
                        <a:t> </a:t>
                      </a:r>
                    </a:p>
                    <a:p>
                      <a:pPr marL="285750" indent="-285750">
                        <a:buFont typeface="Arial" panose="020B0604020202020204" pitchFamily="34" charset="0"/>
                        <a:buChar char="•"/>
                      </a:pPr>
                      <a:r>
                        <a:rPr lang="en-US" dirty="0"/>
                        <a:t>1,2-distearoyl-sn-glycero-3-phosphocholine </a:t>
                      </a:r>
                    </a:p>
                    <a:p>
                      <a:pPr marL="285750" indent="-285750">
                        <a:buFont typeface="Arial" panose="020B0604020202020204" pitchFamily="34" charset="0"/>
                        <a:buChar char="•"/>
                      </a:pPr>
                      <a:r>
                        <a:rPr lang="en-US" dirty="0"/>
                        <a:t>cholesterol </a:t>
                      </a:r>
                    </a:p>
                    <a:p>
                      <a:pPr marL="285750" indent="-285750">
                        <a:buFont typeface="Arial" panose="020B0604020202020204" pitchFamily="34" charset="0"/>
                        <a:buChar char="•"/>
                      </a:pPr>
                      <a:r>
                        <a:rPr lang="en-US" dirty="0">
                          <a:highlight>
                            <a:srgbClr val="FFFF00"/>
                          </a:highlight>
                        </a:rPr>
                        <a:t>dibasic sodium phosphate dihydrate</a:t>
                      </a:r>
                    </a:p>
                    <a:p>
                      <a:pPr marL="285750" indent="-285750">
                        <a:buFont typeface="Arial" panose="020B0604020202020204" pitchFamily="34" charset="0"/>
                        <a:buChar char="•"/>
                      </a:pPr>
                      <a:r>
                        <a:rPr lang="en-US" dirty="0">
                          <a:highlight>
                            <a:srgbClr val="FFFF00"/>
                          </a:highlight>
                        </a:rPr>
                        <a:t>monobasic potassium phosphate</a:t>
                      </a:r>
                    </a:p>
                    <a:p>
                      <a:pPr marL="285750" indent="-285750">
                        <a:buFont typeface="Arial" panose="020B0604020202020204" pitchFamily="34" charset="0"/>
                        <a:buChar char="•"/>
                      </a:pPr>
                      <a:r>
                        <a:rPr lang="en-US" dirty="0">
                          <a:highlight>
                            <a:srgbClr val="FFFF00"/>
                          </a:highlight>
                        </a:rPr>
                        <a:t>potassium chloride </a:t>
                      </a:r>
                    </a:p>
                    <a:p>
                      <a:pPr marL="285750" indent="-285750">
                        <a:buFont typeface="Arial" panose="020B0604020202020204" pitchFamily="34" charset="0"/>
                        <a:buChar char="•"/>
                      </a:pPr>
                      <a:r>
                        <a:rPr lang="en-US" dirty="0"/>
                        <a:t>sodium chloride </a:t>
                      </a:r>
                    </a:p>
                    <a:p>
                      <a:pPr marL="285750" indent="-285750">
                        <a:buFont typeface="Arial" panose="020B0604020202020204" pitchFamily="34" charset="0"/>
                        <a:buChar char="•"/>
                      </a:pPr>
                      <a:r>
                        <a:rPr lang="en-US" dirty="0"/>
                        <a:t>sucrose </a:t>
                      </a:r>
                    </a:p>
                    <a:p>
                      <a:pPr marL="285750" indent="-285750">
                        <a:buFont typeface="Arial" panose="020B0604020202020204" pitchFamily="34" charset="0"/>
                        <a:buChar char="•"/>
                      </a:pPr>
                      <a:r>
                        <a:rPr lang="en-US" dirty="0"/>
                        <a:t>water for injection</a:t>
                      </a:r>
                    </a:p>
                  </a:txBody>
                  <a:tcPr/>
                </a:tc>
                <a:tc>
                  <a:txBody>
                    <a:bodyPr/>
                    <a:lstStyle/>
                    <a:p>
                      <a:pPr marL="285750" indent="-285750">
                        <a:buFont typeface="Arial" panose="020B0604020202020204" pitchFamily="34" charset="0"/>
                        <a:buChar char="•"/>
                      </a:pPr>
                      <a:r>
                        <a:rPr lang="en-US" dirty="0"/>
                        <a:t>ALC-0315 = ((4-hydroxybutyl) azanediyl)bis (hexane-6,1-diyl)bis(2-hexyldecanoate) </a:t>
                      </a:r>
                    </a:p>
                    <a:p>
                      <a:pPr marL="285750" indent="-285750">
                        <a:buFont typeface="Arial" panose="020B0604020202020204" pitchFamily="34" charset="0"/>
                        <a:buChar char="•"/>
                      </a:pPr>
                      <a:r>
                        <a:rPr lang="en-US" dirty="0"/>
                        <a:t>ALC-0159 = 2-[(polyethylene glycol)-2000]- N,N-</a:t>
                      </a:r>
                      <a:r>
                        <a:rPr lang="en-US" dirty="0" err="1"/>
                        <a:t>ditetradecylacetamide</a:t>
                      </a:r>
                      <a:r>
                        <a:rPr lang="en-US" dirty="0"/>
                        <a:t> </a:t>
                      </a:r>
                    </a:p>
                    <a:p>
                      <a:pPr marL="285750" indent="-285750">
                        <a:buFont typeface="Arial" panose="020B0604020202020204" pitchFamily="34" charset="0"/>
                        <a:buChar char="•"/>
                      </a:pPr>
                      <a:r>
                        <a:rPr lang="en-US" dirty="0"/>
                        <a:t>1,2-distearoyl-sn-glycero-3-phosphocholine </a:t>
                      </a:r>
                    </a:p>
                    <a:p>
                      <a:pPr marL="285750" indent="-285750">
                        <a:buFont typeface="Arial" panose="020B0604020202020204" pitchFamily="34" charset="0"/>
                        <a:buChar char="•"/>
                      </a:pPr>
                      <a:r>
                        <a:rPr lang="en-US" dirty="0"/>
                        <a:t>cholesterol </a:t>
                      </a:r>
                    </a:p>
                    <a:p>
                      <a:pPr marL="285750" indent="-285750">
                        <a:buFont typeface="Arial" panose="020B0604020202020204" pitchFamily="34" charset="0"/>
                        <a:buChar char="•"/>
                      </a:pPr>
                      <a:r>
                        <a:rPr kumimoji="0" lang="en-US" sz="1800" b="0" i="0" u="none" strike="noStrike" kern="1200" cap="none" spc="0" normalizeH="0" baseline="0" noProof="0" dirty="0">
                          <a:ln>
                            <a:noFill/>
                          </a:ln>
                          <a:solidFill>
                            <a:prstClr val="black"/>
                          </a:solidFill>
                          <a:effectLst/>
                          <a:highlight>
                            <a:srgbClr val="FFFF00"/>
                          </a:highlight>
                          <a:uLnTx/>
                          <a:uFillTx/>
                          <a:latin typeface="+mn-lt"/>
                          <a:ea typeface="+mn-ea"/>
                          <a:cs typeface="+mn-cs"/>
                        </a:rPr>
                        <a:t>tromethamine </a:t>
                      </a:r>
                    </a:p>
                    <a:p>
                      <a:pPr marL="285750" indent="-285750">
                        <a:buFont typeface="Arial" panose="020B0604020202020204" pitchFamily="34" charset="0"/>
                        <a:buChar char="•"/>
                      </a:pPr>
                      <a:r>
                        <a:rPr kumimoji="0" lang="en-US" sz="1800" b="0" i="0" u="none" strike="noStrike" kern="1200" cap="none" spc="0" normalizeH="0" baseline="0" noProof="0" dirty="0">
                          <a:ln>
                            <a:noFill/>
                          </a:ln>
                          <a:solidFill>
                            <a:prstClr val="black"/>
                          </a:solidFill>
                          <a:effectLst/>
                          <a:highlight>
                            <a:srgbClr val="FFFF00"/>
                          </a:highlight>
                          <a:uLnTx/>
                          <a:uFillTx/>
                          <a:latin typeface="+mn-lt"/>
                          <a:ea typeface="+mn-ea"/>
                          <a:cs typeface="+mn-cs"/>
                        </a:rPr>
                        <a:t>tromethamine hydrochloride </a:t>
                      </a:r>
                      <a:endParaRPr lang="en-US" dirty="0">
                        <a:highlight>
                          <a:srgbClr val="FFFF00"/>
                        </a:highlight>
                      </a:endParaRPr>
                    </a:p>
                    <a:p>
                      <a:pPr marL="285750" indent="-285750">
                        <a:buFont typeface="Arial" panose="020B0604020202020204" pitchFamily="34" charset="0"/>
                        <a:buChar char="•"/>
                      </a:pPr>
                      <a:r>
                        <a:rPr lang="en-US" dirty="0"/>
                        <a:t>sodium chloride </a:t>
                      </a:r>
                    </a:p>
                    <a:p>
                      <a:pPr marL="285750" indent="-285750">
                        <a:buFont typeface="Arial" panose="020B0604020202020204" pitchFamily="34" charset="0"/>
                        <a:buChar char="•"/>
                      </a:pPr>
                      <a:r>
                        <a:rPr lang="en-US" dirty="0"/>
                        <a:t>sucrose </a:t>
                      </a:r>
                    </a:p>
                    <a:p>
                      <a:pPr marL="285750" indent="-285750">
                        <a:buFont typeface="Arial" panose="020B0604020202020204" pitchFamily="34" charset="0"/>
                        <a:buChar char="•"/>
                      </a:pPr>
                      <a:r>
                        <a:rPr lang="en-US" dirty="0"/>
                        <a:t>water for injection</a:t>
                      </a:r>
                    </a:p>
                  </a:txBody>
                  <a:tcPr/>
                </a:tc>
                <a:extLst>
                  <a:ext uri="{0D108BD9-81ED-4DB2-BD59-A6C34878D82A}">
                    <a16:rowId xmlns:a16="http://schemas.microsoft.com/office/drawing/2014/main" val="730820048"/>
                  </a:ext>
                </a:extLst>
              </a:tr>
            </a:tbl>
          </a:graphicData>
        </a:graphic>
      </p:graphicFrame>
      <p:sp>
        <p:nvSpPr>
          <p:cNvPr id="3" name="Title 2">
            <a:extLst>
              <a:ext uri="{FF2B5EF4-FFF2-40B4-BE49-F238E27FC236}">
                <a16:creationId xmlns:a16="http://schemas.microsoft.com/office/drawing/2014/main" id="{55F865F5-E120-4D90-A23D-7B4B3A65E595}"/>
              </a:ext>
            </a:extLst>
          </p:cNvPr>
          <p:cNvSpPr>
            <a:spLocks noGrp="1"/>
          </p:cNvSpPr>
          <p:nvPr>
            <p:ph type="title"/>
          </p:nvPr>
        </p:nvSpPr>
        <p:spPr>
          <a:xfrm>
            <a:off x="457200" y="274638"/>
            <a:ext cx="8229600" cy="639762"/>
          </a:xfrm>
        </p:spPr>
        <p:txBody>
          <a:bodyPr/>
          <a:lstStyle/>
          <a:p>
            <a:r>
              <a:rPr lang="en-US" dirty="0"/>
              <a:t>Ingredients </a:t>
            </a:r>
          </a:p>
        </p:txBody>
      </p:sp>
      <p:sp>
        <p:nvSpPr>
          <p:cNvPr id="6" name="TextBox 5">
            <a:extLst>
              <a:ext uri="{FF2B5EF4-FFF2-40B4-BE49-F238E27FC236}">
                <a16:creationId xmlns:a16="http://schemas.microsoft.com/office/drawing/2014/main" id="{04C55F10-E65E-40B7-914D-FA10E3B4E7EF}"/>
              </a:ext>
            </a:extLst>
          </p:cNvPr>
          <p:cNvSpPr txBox="1"/>
          <p:nvPr/>
        </p:nvSpPr>
        <p:spPr>
          <a:xfrm>
            <a:off x="457200" y="5867400"/>
            <a:ext cx="8382000"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13968618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F9C1CCF-3485-463C-AB53-345E504248B1}"/>
              </a:ext>
            </a:extLst>
          </p:cNvPr>
          <p:cNvSpPr>
            <a:spLocks noGrp="1"/>
          </p:cNvSpPr>
          <p:nvPr>
            <p:ph idx="1"/>
          </p:nvPr>
        </p:nvSpPr>
        <p:spPr/>
        <p:txBody>
          <a:bodyPr>
            <a:normAutofit lnSpcReduction="10000"/>
          </a:bodyPr>
          <a:lstStyle/>
          <a:p>
            <a:r>
              <a:rPr lang="en-US" dirty="0"/>
              <a:t>The only difference in ingredients between the two formulations is that the pediatric formulation uses a Tris buffer. </a:t>
            </a:r>
          </a:p>
          <a:p>
            <a:endParaRPr lang="en-US" dirty="0"/>
          </a:p>
          <a:p>
            <a:r>
              <a:rPr lang="en-US" dirty="0"/>
              <a:t>“Tromethamine (Tris or trometamol) is used as a buffer in vaccines and medications, including those for use in children, to improve stability and prevent pH fluctuations in the solution. No safety concerns have been identified with tromethamine.” (NACI Statement)</a:t>
            </a:r>
          </a:p>
          <a:p>
            <a:endParaRPr lang="en-US" dirty="0"/>
          </a:p>
          <a:p>
            <a:r>
              <a:rPr lang="en-US" dirty="0"/>
              <a:t>This increased stability is important - allows the vaccine to be stored at 2-8°C for longer periods of time (up to 10 weeks), maintains stability for up to 12 hours after dilution and can be moved in a thawed state when needed.</a:t>
            </a:r>
          </a:p>
          <a:p>
            <a:endParaRPr lang="en-US" dirty="0"/>
          </a:p>
          <a:p>
            <a:r>
              <a:rPr lang="en-US" dirty="0"/>
              <a:t>Tris is used in Act-HIB &amp; </a:t>
            </a:r>
            <a:r>
              <a:rPr lang="en-US" dirty="0" err="1"/>
              <a:t>Nimenrix</a:t>
            </a:r>
            <a:r>
              <a:rPr lang="en-US" dirty="0"/>
              <a:t> vaccines already</a:t>
            </a:r>
          </a:p>
        </p:txBody>
      </p:sp>
      <p:sp>
        <p:nvSpPr>
          <p:cNvPr id="3" name="Title 2">
            <a:extLst>
              <a:ext uri="{FF2B5EF4-FFF2-40B4-BE49-F238E27FC236}">
                <a16:creationId xmlns:a16="http://schemas.microsoft.com/office/drawing/2014/main" id="{8FAB28F5-B9C8-4808-8507-6C26BDC37656}"/>
              </a:ext>
            </a:extLst>
          </p:cNvPr>
          <p:cNvSpPr>
            <a:spLocks noGrp="1"/>
          </p:cNvSpPr>
          <p:nvPr>
            <p:ph type="title"/>
          </p:nvPr>
        </p:nvSpPr>
        <p:spPr/>
        <p:txBody>
          <a:bodyPr/>
          <a:lstStyle/>
          <a:p>
            <a:r>
              <a:rPr lang="en-US" dirty="0"/>
              <a:t>Tris Buffer</a:t>
            </a:r>
          </a:p>
        </p:txBody>
      </p:sp>
    </p:spTree>
    <p:extLst>
      <p:ext uri="{BB962C8B-B14F-4D97-AF65-F5344CB8AC3E}">
        <p14:creationId xmlns:p14="http://schemas.microsoft.com/office/powerpoint/2010/main" val="39124095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2027AC7-C845-4D2E-AE36-7E830B59BBF3}"/>
              </a:ext>
            </a:extLst>
          </p:cNvPr>
          <p:cNvSpPr>
            <a:spLocks noGrp="1"/>
          </p:cNvSpPr>
          <p:nvPr>
            <p:ph idx="1"/>
          </p:nvPr>
        </p:nvSpPr>
        <p:spPr/>
        <p:txBody>
          <a:bodyPr>
            <a:normAutofit lnSpcReduction="10000"/>
          </a:bodyPr>
          <a:lstStyle/>
          <a:p>
            <a:r>
              <a:rPr lang="en-US" dirty="0"/>
              <a:t>Children are to receive the dosage that is approved for use for their age on the day they get their vaccine</a:t>
            </a:r>
          </a:p>
          <a:p>
            <a:endParaRPr lang="en-US" dirty="0"/>
          </a:p>
          <a:p>
            <a:pPr marL="342900" marR="0" lvl="0" indent="-342900" algn="l" defTabSz="914400" rtl="0" eaLnBrk="1" fontAlgn="auto" latinLnBrk="0" hangingPunct="1">
              <a:lnSpc>
                <a:spcPct val="100000"/>
              </a:lnSpc>
              <a:spcBef>
                <a:spcPts val="0"/>
              </a:spcBef>
              <a:spcAft>
                <a:spcPts val="0"/>
              </a:spcAft>
              <a:buClr>
                <a:srgbClr val="0D2B8D"/>
              </a:buClr>
              <a:buSzTx/>
              <a:buFont typeface="Symbol" panose="05050102010706020507" pitchFamily="18" charset="2"/>
              <a:buChar char=""/>
              <a:tabLst/>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Children who are turning 5 in 2021 (2016 birth year) are eligible to receive the vaccine even if they have not yet had their 5</a:t>
            </a:r>
            <a:r>
              <a:rPr kumimoji="0" lang="en-US" sz="1600" b="0" i="0" u="none" strike="noStrike" kern="1200" cap="none" spc="0" normalizeH="0" baseline="3000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th</a:t>
            </a: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 birthday. For 2022, provincial decision making is underway regarding eligibility of children turning 5 in 2022 (2017 birth year).</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600" dirty="0">
                <a:effectLst/>
                <a:latin typeface="Arial" panose="020B0604020202020204" pitchFamily="34" charset="0"/>
                <a:ea typeface="Times New Roman" panose="02020603050405020304" pitchFamily="18" charset="0"/>
                <a:cs typeface="Arial" panose="020B0604020202020204" pitchFamily="34" charset="0"/>
              </a:rPr>
              <a:t>Children 5 to 11 years (or turning 5 in 2021) of age should receive the 10 mcg dose, whereas children 12 years of age and older should continue to receive the 30 mcg dose. </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600" dirty="0">
                <a:effectLst/>
                <a:latin typeface="Arial" panose="020B0604020202020204" pitchFamily="34" charset="0"/>
                <a:ea typeface="Times New Roman" panose="02020603050405020304" pitchFamily="18" charset="0"/>
                <a:cs typeface="Arial" panose="020B0604020202020204" pitchFamily="34" charset="0"/>
              </a:rPr>
              <a:t>Children who are 11 years old and received the 30 mcg dose as their first dose under Ontario’s extended eligibility for the 2009 birth cohort are recommended to complete the series with the product authorized for their age at time of the second dose (i.e. 10 mcg is 11 years, 30 mcg if 12 years). </a:t>
            </a:r>
            <a:endParaRPr lang="en-US" sz="1600" dirty="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600" dirty="0">
                <a:effectLst/>
                <a:latin typeface="Arial" panose="020B0604020202020204" pitchFamily="34" charset="0"/>
                <a:ea typeface="Times New Roman" panose="02020603050405020304" pitchFamily="18" charset="0"/>
                <a:cs typeface="Arial" panose="020B0604020202020204" pitchFamily="34" charset="0"/>
              </a:rPr>
              <a:t>Children who receive the pediatric formulation of the Pfizer-BioNTech COVID-19 vaccine (10 mcg) for their first dose who turn 12 by the time of their second dose may receive the adolescent/adult formulation of the Pfizer-BioNTech COVID-19 vaccine (30 mcg) to complete their primary series. </a:t>
            </a:r>
          </a:p>
          <a:p>
            <a:pPr marL="342900" marR="0" lvl="0" indent="-342900">
              <a:spcBef>
                <a:spcPts val="0"/>
              </a:spcBef>
              <a:spcAft>
                <a:spcPts val="0"/>
              </a:spcAft>
              <a:buFont typeface="Symbol" panose="05050102010706020507" pitchFamily="18" charset="2"/>
              <a:buChar char=""/>
            </a:pP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dirty="0"/>
          </a:p>
        </p:txBody>
      </p:sp>
      <p:sp>
        <p:nvSpPr>
          <p:cNvPr id="3" name="Title 2">
            <a:extLst>
              <a:ext uri="{FF2B5EF4-FFF2-40B4-BE49-F238E27FC236}">
                <a16:creationId xmlns:a16="http://schemas.microsoft.com/office/drawing/2014/main" id="{649F5342-0ED1-40F0-BE0C-D99143EEC032}"/>
              </a:ext>
            </a:extLst>
          </p:cNvPr>
          <p:cNvSpPr>
            <a:spLocks noGrp="1"/>
          </p:cNvSpPr>
          <p:nvPr>
            <p:ph type="title"/>
          </p:nvPr>
        </p:nvSpPr>
        <p:spPr/>
        <p:txBody>
          <a:bodyPr/>
          <a:lstStyle/>
          <a:p>
            <a:r>
              <a:rPr lang="en-US" dirty="0"/>
              <a:t>Dosage</a:t>
            </a:r>
          </a:p>
        </p:txBody>
      </p:sp>
    </p:spTree>
    <p:extLst>
      <p:ext uri="{BB962C8B-B14F-4D97-AF65-F5344CB8AC3E}">
        <p14:creationId xmlns:p14="http://schemas.microsoft.com/office/powerpoint/2010/main" val="14765630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932BB2F-948B-46FF-AE43-6D359BF7F7C3}"/>
              </a:ext>
            </a:extLst>
          </p:cNvPr>
          <p:cNvSpPr>
            <a:spLocks noGrp="1"/>
          </p:cNvSpPr>
          <p:nvPr>
            <p:ph idx="1"/>
          </p:nvPr>
        </p:nvSpPr>
        <p:spPr/>
        <p:txBody>
          <a:bodyPr>
            <a:normAutofit fontScale="92500" lnSpcReduction="20000"/>
          </a:bodyPr>
          <a:lstStyle/>
          <a:p>
            <a:r>
              <a:rPr lang="en-US" b="1" dirty="0"/>
              <a:t>Why did 11-year-olds receive 30mcg until now, but now they should receive the lower dosage?</a:t>
            </a:r>
          </a:p>
          <a:p>
            <a:endParaRPr lang="en-US" dirty="0"/>
          </a:p>
          <a:p>
            <a:r>
              <a:rPr lang="en-US" dirty="0"/>
              <a:t>Recommendations evolve and change as new, better and/or more complete data becomes available.</a:t>
            </a:r>
          </a:p>
          <a:p>
            <a:endParaRPr lang="en-US" dirty="0"/>
          </a:p>
          <a:p>
            <a:r>
              <a:rPr lang="en-US" dirty="0"/>
              <a:t>We now have data available from the 5- to 11-year-old clinical trial, that kids who received the 10mcg dose generated a similar immune response (non-inferior) compared to 16- to 25-year-olds who received a 30 mcg dose. The vaccine was 91% effective in the trial, and children also experienced less side effects with the lower dose.</a:t>
            </a:r>
          </a:p>
          <a:p>
            <a:endParaRPr lang="en-US" dirty="0"/>
          </a:p>
          <a:p>
            <a:r>
              <a:rPr lang="en-US" dirty="0"/>
              <a:t>Now that this smaller dosage has been authorized, it would be inappropriate to give the adult dose when we know the smaller dose will provide the same protection with decreased side effects.</a:t>
            </a:r>
          </a:p>
        </p:txBody>
      </p:sp>
      <p:sp>
        <p:nvSpPr>
          <p:cNvPr id="3" name="Title 2">
            <a:extLst>
              <a:ext uri="{FF2B5EF4-FFF2-40B4-BE49-F238E27FC236}">
                <a16:creationId xmlns:a16="http://schemas.microsoft.com/office/drawing/2014/main" id="{D5D00348-8EA4-4523-A5E4-79171B34D3D0}"/>
              </a:ext>
            </a:extLst>
          </p:cNvPr>
          <p:cNvSpPr>
            <a:spLocks noGrp="1"/>
          </p:cNvSpPr>
          <p:nvPr>
            <p:ph type="title"/>
          </p:nvPr>
        </p:nvSpPr>
        <p:spPr/>
        <p:txBody>
          <a:bodyPr/>
          <a:lstStyle/>
          <a:p>
            <a:r>
              <a:rPr lang="en-US" dirty="0"/>
              <a:t>Dosage continued</a:t>
            </a:r>
          </a:p>
        </p:txBody>
      </p:sp>
    </p:spTree>
    <p:extLst>
      <p:ext uri="{BB962C8B-B14F-4D97-AF65-F5344CB8AC3E}">
        <p14:creationId xmlns:p14="http://schemas.microsoft.com/office/powerpoint/2010/main" val="32451953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0EFE373-A23D-434D-8DFF-7A173FCEAD46}"/>
              </a:ext>
            </a:extLst>
          </p:cNvPr>
          <p:cNvSpPr>
            <a:spLocks noGrp="1"/>
          </p:cNvSpPr>
          <p:nvPr>
            <p:ph idx="1"/>
          </p:nvPr>
        </p:nvSpPr>
        <p:spPr>
          <a:xfrm>
            <a:off x="457200" y="3252563"/>
            <a:ext cx="8229600" cy="2843437"/>
          </a:xfrm>
        </p:spPr>
        <p:txBody>
          <a:bodyPr>
            <a:normAutofit fontScale="77500" lnSpcReduction="20000"/>
          </a:bodyPr>
          <a:lstStyle/>
          <a:p>
            <a:r>
              <a:rPr lang="en-US" dirty="0"/>
              <a:t>Health Canada approved a 21-day interval however NACI is recommending at 8-week interval based on emerging evidence:</a:t>
            </a:r>
          </a:p>
          <a:p>
            <a:pPr marL="342900" indent="-342900">
              <a:buFont typeface="Arial" panose="020B0604020202020204" pitchFamily="34" charset="0"/>
              <a:buChar char="•"/>
            </a:pPr>
            <a:r>
              <a:rPr lang="en-US" dirty="0"/>
              <a:t>Longer interval results in a better and longer immune response</a:t>
            </a:r>
          </a:p>
          <a:p>
            <a:pPr marL="342900" indent="-342900">
              <a:buFont typeface="Arial" panose="020B0604020202020204" pitchFamily="34" charset="0"/>
              <a:buChar char="•"/>
            </a:pPr>
            <a:r>
              <a:rPr lang="en-US" dirty="0"/>
              <a:t>Longer interval may be associated with lower risk of myocarditis or pericarditis </a:t>
            </a:r>
          </a:p>
          <a:p>
            <a:endParaRPr lang="en-US" dirty="0"/>
          </a:p>
          <a:p>
            <a:r>
              <a:rPr lang="en-US" dirty="0"/>
              <a:t>While there were no cases of peri/myocarditis in the clinical trial and no safety signal in 5- to 11-year-olds to date, data from older age groups suggests an extended interval may be associated with a reduced risk of myocarditis/pericarditis following a second dose of mRNA COVID-19 vaccine.</a:t>
            </a:r>
          </a:p>
          <a:p>
            <a:endParaRPr lang="en-US" dirty="0"/>
          </a:p>
          <a:p>
            <a:r>
              <a:rPr lang="en-US" dirty="0"/>
              <a:t>As per the table above, nurses under this directive can administer the vaccine at a 21-day interval if the parent provides informed consent based on recommendation above.</a:t>
            </a:r>
          </a:p>
          <a:p>
            <a:endParaRPr lang="en-US" dirty="0"/>
          </a:p>
        </p:txBody>
      </p:sp>
      <p:sp>
        <p:nvSpPr>
          <p:cNvPr id="3" name="Title 2">
            <a:extLst>
              <a:ext uri="{FF2B5EF4-FFF2-40B4-BE49-F238E27FC236}">
                <a16:creationId xmlns:a16="http://schemas.microsoft.com/office/drawing/2014/main" id="{B252B0B5-17D0-4280-B131-50D5601BA60F}"/>
              </a:ext>
            </a:extLst>
          </p:cNvPr>
          <p:cNvSpPr>
            <a:spLocks noGrp="1"/>
          </p:cNvSpPr>
          <p:nvPr>
            <p:ph type="title"/>
          </p:nvPr>
        </p:nvSpPr>
        <p:spPr/>
        <p:txBody>
          <a:bodyPr/>
          <a:lstStyle/>
          <a:p>
            <a:r>
              <a:rPr lang="en-US" dirty="0"/>
              <a:t>Approved vs. Recommended Dose Interval</a:t>
            </a:r>
          </a:p>
        </p:txBody>
      </p:sp>
      <p:pic>
        <p:nvPicPr>
          <p:cNvPr id="9" name="Picture 8">
            <a:extLst>
              <a:ext uri="{FF2B5EF4-FFF2-40B4-BE49-F238E27FC236}">
                <a16:creationId xmlns:a16="http://schemas.microsoft.com/office/drawing/2014/main" id="{0CDC7984-3453-423E-859A-FBC34D08870C}"/>
              </a:ext>
            </a:extLst>
          </p:cNvPr>
          <p:cNvPicPr>
            <a:picLocks noChangeAspect="1"/>
          </p:cNvPicPr>
          <p:nvPr/>
        </p:nvPicPr>
        <p:blipFill>
          <a:blip r:embed="rId2"/>
          <a:stretch>
            <a:fillRect/>
          </a:stretch>
        </p:blipFill>
        <p:spPr>
          <a:xfrm>
            <a:off x="457200" y="1524000"/>
            <a:ext cx="8077200" cy="1433738"/>
          </a:xfrm>
          <a:prstGeom prst="rect">
            <a:avLst/>
          </a:prstGeom>
        </p:spPr>
      </p:pic>
    </p:spTree>
    <p:extLst>
      <p:ext uri="{BB962C8B-B14F-4D97-AF65-F5344CB8AC3E}">
        <p14:creationId xmlns:p14="http://schemas.microsoft.com/office/powerpoint/2010/main" val="2387049579"/>
      </p:ext>
    </p:extLst>
  </p:cSld>
  <p:clrMapOvr>
    <a:masterClrMapping/>
  </p:clrMapOvr>
</p:sld>
</file>

<file path=ppt/theme/theme1.xml><?xml version="1.0" encoding="utf-8"?>
<a:theme xmlns:a="http://schemas.openxmlformats.org/drawingml/2006/main" name="SMDHU blue swish">
  <a:themeElements>
    <a:clrScheme name="1 smdhu">
      <a:dk1>
        <a:sysClr val="windowText" lastClr="000000"/>
      </a:dk1>
      <a:lt1>
        <a:sysClr val="window" lastClr="FFFFFF"/>
      </a:lt1>
      <a:dk2>
        <a:srgbClr val="1F497D"/>
      </a:dk2>
      <a:lt2>
        <a:srgbClr val="EEECE1"/>
      </a:lt2>
      <a:accent1>
        <a:srgbClr val="0D2B8D"/>
      </a:accent1>
      <a:accent2>
        <a:srgbClr val="1D8821"/>
      </a:accent2>
      <a:accent3>
        <a:srgbClr val="DBEFCE"/>
      </a:accent3>
      <a:accent4>
        <a:srgbClr val="9C8DC3"/>
      </a:accent4>
      <a:accent5>
        <a:srgbClr val="25A9E1"/>
      </a:accent5>
      <a:accent6>
        <a:srgbClr val="8A7967"/>
      </a:accent6>
      <a:hlink>
        <a:srgbClr val="0D2B8D"/>
      </a:hlink>
      <a:folHlink>
        <a:srgbClr val="9C8DC3"/>
      </a:folHlink>
    </a:clrScheme>
    <a:fontScheme name="SMDHU">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SMDHU blue swish.potx" id="{4ACD0592-D935-4A9F-98CD-E009F6A94487}" vid="{7957228B-E25A-4FDD-834D-E3439AAE07E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SMDHU blue swish</Template>
  <TotalTime>386</TotalTime>
  <Words>2368</Words>
  <Application>Microsoft Office PowerPoint</Application>
  <PresentationFormat>On-screen Show (4:3)</PresentationFormat>
  <Paragraphs>156</Paragraphs>
  <Slides>19</Slides>
  <Notes>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6" baseType="lpstr">
      <vt:lpstr>Arial</vt:lpstr>
      <vt:lpstr>Calibri</vt:lpstr>
      <vt:lpstr>Courier New</vt:lpstr>
      <vt:lpstr>Symbol</vt:lpstr>
      <vt:lpstr>Wingdings</vt:lpstr>
      <vt:lpstr>SMDHU blue swish</vt:lpstr>
      <vt:lpstr>Microsoft Word Document</vt:lpstr>
      <vt:lpstr>Pediatric Pfizer covid-19 vaccine  directive training</vt:lpstr>
      <vt:lpstr>Why COVID-19 vaccine is recommended for children when they are at lower risk from covid-19 infection </vt:lpstr>
      <vt:lpstr>Why vaccinating children is important</vt:lpstr>
      <vt:lpstr>What is the difference between the adult and  the pediatric formulation of the Pfizer vaccine? </vt:lpstr>
      <vt:lpstr>Ingredients </vt:lpstr>
      <vt:lpstr>Tris Buffer</vt:lpstr>
      <vt:lpstr>Dosage</vt:lpstr>
      <vt:lpstr>Dosage continued</vt:lpstr>
      <vt:lpstr>Approved vs. Recommended Dose Interval</vt:lpstr>
      <vt:lpstr>Myocarditis &amp; Pericarditis</vt:lpstr>
      <vt:lpstr>Contraindications</vt:lpstr>
      <vt:lpstr>PowerPoint Presentation</vt:lpstr>
      <vt:lpstr>PowerPoint Presentation</vt:lpstr>
      <vt:lpstr>Coadministration with other vaccines</vt:lpstr>
      <vt:lpstr>Safety &amp; efficacy profile</vt:lpstr>
      <vt:lpstr>Frequency of solicited local Adverse Events  in 5 to 11 year olds </vt:lpstr>
      <vt:lpstr>Frequency of solicited systemic Adverse Events  in 5 to 11 year olds </vt:lpstr>
      <vt:lpstr>Storage and handling of the vaccine</vt:lpstr>
      <vt:lpstr>Next steps</vt:lpstr>
    </vt:vector>
  </TitlesOfParts>
  <Company>Simcoe Muskoka District Health Unit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Creating PPT presentations</dc:title>
  <dc:creator>Holmes, MaryAnn</dc:creator>
  <cp:lastModifiedBy>Holmes, MaryAnn</cp:lastModifiedBy>
  <cp:revision>6</cp:revision>
  <dcterms:created xsi:type="dcterms:W3CDTF">2021-11-22T13:22:21Z</dcterms:created>
  <dcterms:modified xsi:type="dcterms:W3CDTF">2021-11-24T01:34:45Z</dcterms:modified>
</cp:coreProperties>
</file>