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05" r:id="rId2"/>
    <p:sldMasterId id="2147483830" r:id="rId3"/>
    <p:sldMasterId id="2147483894" r:id="rId4"/>
    <p:sldMasterId id="2147483905" r:id="rId5"/>
    <p:sldMasterId id="2147483921" r:id="rId6"/>
  </p:sldMasterIdLst>
  <p:notesMasterIdLst>
    <p:notesMasterId r:id="rId26"/>
  </p:notesMasterIdLst>
  <p:sldIdLst>
    <p:sldId id="1453" r:id="rId7"/>
    <p:sldId id="1599" r:id="rId8"/>
    <p:sldId id="1601" r:id="rId9"/>
    <p:sldId id="1597" r:id="rId10"/>
    <p:sldId id="1461" r:id="rId11"/>
    <p:sldId id="1462" r:id="rId12"/>
    <p:sldId id="1591" r:id="rId13"/>
    <p:sldId id="1584" r:id="rId14"/>
    <p:sldId id="1465" r:id="rId15"/>
    <p:sldId id="1547" r:id="rId16"/>
    <p:sldId id="1576" r:id="rId17"/>
    <p:sldId id="1577" r:id="rId18"/>
    <p:sldId id="1586" r:id="rId19"/>
    <p:sldId id="1580" r:id="rId20"/>
    <p:sldId id="1593" r:id="rId21"/>
    <p:sldId id="1600" r:id="rId22"/>
    <p:sldId id="1589" r:id="rId23"/>
    <p:sldId id="1602" r:id="rId24"/>
    <p:sldId id="699" r:id="rId25"/>
  </p:sldIdLst>
  <p:sldSz cx="9144000" cy="6858000" type="screen4x3"/>
  <p:notesSz cx="7315200" cy="9601200"/>
  <p:defaultTextStyle>
    <a:defPPr>
      <a:defRPr lang="en-US"/>
    </a:defPPr>
    <a:lvl1pPr algn="ctr" rtl="0" eaLnBrk="0" fontAlgn="base" hangingPunct="0">
      <a:spcBef>
        <a:spcPct val="0"/>
      </a:spcBef>
      <a:spcAft>
        <a:spcPct val="0"/>
      </a:spcAft>
      <a:defRPr kern="1200">
        <a:solidFill>
          <a:srgbClr val="FFFFCC"/>
        </a:solidFill>
        <a:effectLst>
          <a:outerShdw blurRad="38100" dist="38100" dir="2700000" algn="tl">
            <a:srgbClr val="000000">
              <a:alpha val="43137"/>
            </a:srgbClr>
          </a:outerShdw>
        </a:effectLst>
        <a:latin typeface="Arial" charset="0"/>
        <a:ea typeface="+mn-ea"/>
        <a:cs typeface="+mn-cs"/>
      </a:defRPr>
    </a:lvl1pPr>
    <a:lvl2pPr marL="457200" algn="ctr" rtl="0" eaLnBrk="0" fontAlgn="base" hangingPunct="0">
      <a:spcBef>
        <a:spcPct val="0"/>
      </a:spcBef>
      <a:spcAft>
        <a:spcPct val="0"/>
      </a:spcAft>
      <a:defRPr kern="1200">
        <a:solidFill>
          <a:srgbClr val="FFFFCC"/>
        </a:solidFill>
        <a:effectLst>
          <a:outerShdw blurRad="38100" dist="38100" dir="2700000" algn="tl">
            <a:srgbClr val="000000">
              <a:alpha val="43137"/>
            </a:srgbClr>
          </a:outerShdw>
        </a:effectLst>
        <a:latin typeface="Arial" charset="0"/>
        <a:ea typeface="+mn-ea"/>
        <a:cs typeface="+mn-cs"/>
      </a:defRPr>
    </a:lvl2pPr>
    <a:lvl3pPr marL="914400" algn="ctr" rtl="0" eaLnBrk="0" fontAlgn="base" hangingPunct="0">
      <a:spcBef>
        <a:spcPct val="0"/>
      </a:spcBef>
      <a:spcAft>
        <a:spcPct val="0"/>
      </a:spcAft>
      <a:defRPr kern="1200">
        <a:solidFill>
          <a:srgbClr val="FFFFCC"/>
        </a:solidFill>
        <a:effectLst>
          <a:outerShdw blurRad="38100" dist="38100" dir="2700000" algn="tl">
            <a:srgbClr val="000000">
              <a:alpha val="43137"/>
            </a:srgbClr>
          </a:outerShdw>
        </a:effectLst>
        <a:latin typeface="Arial" charset="0"/>
        <a:ea typeface="+mn-ea"/>
        <a:cs typeface="+mn-cs"/>
      </a:defRPr>
    </a:lvl3pPr>
    <a:lvl4pPr marL="1371600" algn="ctr" rtl="0" eaLnBrk="0" fontAlgn="base" hangingPunct="0">
      <a:spcBef>
        <a:spcPct val="0"/>
      </a:spcBef>
      <a:spcAft>
        <a:spcPct val="0"/>
      </a:spcAft>
      <a:defRPr kern="1200">
        <a:solidFill>
          <a:srgbClr val="FFFFCC"/>
        </a:solidFill>
        <a:effectLst>
          <a:outerShdw blurRad="38100" dist="38100" dir="2700000" algn="tl">
            <a:srgbClr val="000000">
              <a:alpha val="43137"/>
            </a:srgbClr>
          </a:outerShdw>
        </a:effectLst>
        <a:latin typeface="Arial" charset="0"/>
        <a:ea typeface="+mn-ea"/>
        <a:cs typeface="+mn-cs"/>
      </a:defRPr>
    </a:lvl4pPr>
    <a:lvl5pPr marL="1828800" algn="ctr" rtl="0" eaLnBrk="0" fontAlgn="base" hangingPunct="0">
      <a:spcBef>
        <a:spcPct val="0"/>
      </a:spcBef>
      <a:spcAft>
        <a:spcPct val="0"/>
      </a:spcAft>
      <a:defRPr kern="1200">
        <a:solidFill>
          <a:srgbClr val="FFFFCC"/>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kern="1200">
        <a:solidFill>
          <a:srgbClr val="FFFFCC"/>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kern="1200">
        <a:solidFill>
          <a:srgbClr val="FFFFCC"/>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kern="1200">
        <a:solidFill>
          <a:srgbClr val="FFFFCC"/>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kern="1200">
        <a:solidFill>
          <a:srgbClr val="FFFFCC"/>
        </a:solidFill>
        <a:effectLst>
          <a:outerShdw blurRad="38100" dist="38100" dir="2700000" algn="tl">
            <a:srgbClr val="000000">
              <a:alpha val="43137"/>
            </a:srgbClr>
          </a:outerShdw>
        </a:effectLst>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F78"/>
    <a:srgbClr val="19C552"/>
    <a:srgbClr val="11CC66"/>
    <a:srgbClr val="119966"/>
    <a:srgbClr val="369966"/>
    <a:srgbClr val="FFDEBD"/>
    <a:srgbClr val="FFEAD5"/>
    <a:srgbClr val="78A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53" autoAdjust="0"/>
    <p:restoredTop sz="75666" autoAdjust="0"/>
  </p:normalViewPr>
  <p:slideViewPr>
    <p:cSldViewPr>
      <p:cViewPr varScale="1">
        <p:scale>
          <a:sx n="55" d="100"/>
          <a:sy n="55" d="100"/>
        </p:scale>
        <p:origin x="-756" y="-84"/>
      </p:cViewPr>
      <p:guideLst>
        <p:guide orient="horz" pos="2160"/>
        <p:guide pos="2880"/>
      </p:guideLst>
    </p:cSldViewPr>
  </p:slideViewPr>
  <p:notesTextViewPr>
    <p:cViewPr>
      <p:scale>
        <a:sx n="75" d="100"/>
        <a:sy n="75" d="100"/>
      </p:scale>
      <p:origin x="0" y="0"/>
    </p:cViewPr>
  </p:notesTextViewPr>
  <p:sorterViewPr>
    <p:cViewPr>
      <p:scale>
        <a:sx n="66" d="100"/>
        <a:sy n="66" d="100"/>
      </p:scale>
      <p:origin x="0" y="420"/>
    </p:cViewPr>
  </p:sorterViewPr>
  <p:notesViewPr>
    <p:cSldViewPr>
      <p:cViewPr>
        <p:scale>
          <a:sx n="75" d="100"/>
          <a:sy n="75" d="100"/>
        </p:scale>
        <p:origin x="-1704" y="34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l" defTabSz="957263" eaLnBrk="1" hangingPunct="1">
              <a:defRPr sz="1300">
                <a:solidFill>
                  <a:schemeClr val="tx1"/>
                </a:solidFill>
                <a:effectLst/>
              </a:defRPr>
            </a:lvl1pPr>
          </a:lstStyle>
          <a:p>
            <a:pPr>
              <a:defRPr/>
            </a:pPr>
            <a:endParaRPr lang="en-US"/>
          </a:p>
        </p:txBody>
      </p:sp>
      <p:sp>
        <p:nvSpPr>
          <p:cNvPr id="129027"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eaLnBrk="1" hangingPunct="1">
              <a:defRPr sz="1300">
                <a:solidFill>
                  <a:schemeClr val="tx1"/>
                </a:solidFill>
                <a:effectLst/>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9029" name="Rectangle 5"/>
          <p:cNvSpPr>
            <a:spLocks noGrp="1" noChangeArrowheads="1"/>
          </p:cNvSpPr>
          <p:nvPr>
            <p:ph type="body" sz="quarter" idx="3"/>
          </p:nvPr>
        </p:nvSpPr>
        <p:spPr bwMode="auto">
          <a:xfrm>
            <a:off x="731838" y="4560888"/>
            <a:ext cx="585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9030"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l" defTabSz="957263" eaLnBrk="1" hangingPunct="1">
              <a:defRPr sz="1300">
                <a:solidFill>
                  <a:schemeClr val="tx1"/>
                </a:solidFill>
                <a:effectLst/>
              </a:defRPr>
            </a:lvl1pPr>
          </a:lstStyle>
          <a:p>
            <a:pPr>
              <a:defRPr/>
            </a:pPr>
            <a:endParaRPr lang="en-US"/>
          </a:p>
        </p:txBody>
      </p:sp>
      <p:sp>
        <p:nvSpPr>
          <p:cNvPr id="129031"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eaLnBrk="1" hangingPunct="1">
              <a:defRPr sz="1300">
                <a:solidFill>
                  <a:schemeClr val="tx1"/>
                </a:solidFill>
                <a:effectLst/>
              </a:defRPr>
            </a:lvl1pPr>
          </a:lstStyle>
          <a:p>
            <a:pPr>
              <a:defRPr/>
            </a:pPr>
            <a:fld id="{9030CD69-E760-4368-AEED-BEFA68EE9D9D}" type="slidenum">
              <a:rPr lang="en-US"/>
              <a:pPr>
                <a:defRPr/>
              </a:pPr>
              <a:t>‹#›</a:t>
            </a:fld>
            <a:endParaRPr lang="en-US"/>
          </a:p>
        </p:txBody>
      </p:sp>
    </p:spTree>
    <p:extLst>
      <p:ext uri="{BB962C8B-B14F-4D97-AF65-F5344CB8AC3E}">
        <p14:creationId xmlns:p14="http://schemas.microsoft.com/office/powerpoint/2010/main" val="2601933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binedconference.org/abou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eelregion.ca/health/health-status-report/chsr/pdfs/chap16.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peelregion.ca/health/health-status-report/chsr/chapter16.ht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heartandstroke.com/site/apps/nlnet/content2.aspx?c=ikIQLcMWJtE&amp;b=4955951&amp;ct=451281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mcscs.jus.gov.on.ca/english/DeathInvestigations/office_coroner/PublicationsandReports/PedestrianDeathReview/DI_Pedestrian_Death_Review.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tc.gc.ca/media/documents/roadsafety/cmvtcs2013_eng.pdf" TargetMode="External"/><Relationship Id="rId5" Type="http://schemas.openxmlformats.org/officeDocument/2006/relationships/hyperlink" Target="http://ccmta.ca/crss-2015/" TargetMode="External"/><Relationship Id="rId4" Type="http://schemas.openxmlformats.org/officeDocument/2006/relationships/hyperlink" Target="http://www.internationaltransportforum.org/Irtadpublic/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Feb 23, 2016: </a:t>
            </a:r>
            <a:r>
              <a:rPr lang="en-US" sz="1200" u="sng" kern="1200" dirty="0" smtClean="0">
                <a:solidFill>
                  <a:schemeClr val="tx1"/>
                </a:solidFill>
                <a:effectLst/>
                <a:latin typeface="Arial" charset="0"/>
                <a:ea typeface="+mn-ea"/>
                <a:cs typeface="+mn-cs"/>
                <a:hlinkClick r:id="rId3"/>
              </a:rPr>
              <a:t>http://combinedconference.org/about/</a:t>
            </a:r>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endParaRPr lang="en-US" sz="1200" kern="1200" dirty="0" smtClean="0">
              <a:solidFill>
                <a:schemeClr val="tx1"/>
              </a:solidFill>
              <a:effectLst/>
              <a:latin typeface="Arial" charset="0"/>
              <a:ea typeface="+mn-ea"/>
              <a:cs typeface="+mn-cs"/>
            </a:endParaRPr>
          </a:p>
          <a:p>
            <a:r>
              <a:rPr lang="en-US" sz="1200" kern="1200" dirty="0" smtClean="0">
                <a:solidFill>
                  <a:schemeClr val="tx1"/>
                </a:solidFill>
                <a:effectLst/>
                <a:latin typeface="Arial" charset="0"/>
                <a:ea typeface="+mn-ea"/>
                <a:cs typeface="+mn-cs"/>
              </a:rPr>
              <a:t>OGRA/ROMA Conference Session Outline</a:t>
            </a:r>
          </a:p>
          <a:p>
            <a:r>
              <a:rPr lang="en-US" sz="1200" kern="1200" dirty="0" smtClean="0">
                <a:solidFill>
                  <a:schemeClr val="tx1"/>
                </a:solidFill>
                <a:effectLst/>
                <a:latin typeface="Arial" charset="0"/>
                <a:ea typeface="+mn-ea"/>
                <a:cs typeface="+mn-cs"/>
              </a:rPr>
              <a:t>Public Health and Transportation: Meeting at the Intersection (working title) </a:t>
            </a:r>
          </a:p>
          <a:p>
            <a:r>
              <a:rPr lang="en-US" sz="1200" kern="1200" dirty="0" smtClean="0">
                <a:solidFill>
                  <a:schemeClr val="tx1"/>
                </a:solidFill>
                <a:effectLst/>
                <a:latin typeface="Arial" charset="0"/>
                <a:ea typeface="+mn-ea"/>
                <a:cs typeface="+mn-cs"/>
              </a:rPr>
              <a:t>Can a road be more than ‘just’ a road? What are some new ways of looking at our transportation systems? The purpose of this session is to examine the broader role that transportation and roads planning play within communities, and the opportunities that lie in creating transportation systems to accommodate multiple modes. Public health is a partner with expertise to share. Find out where and how public health and transportation goals intersect, how working with public health can add value to transportation projects/planning and hear examples of collaboration between these two sectors, including results on the ground and impacts on the community. </a:t>
            </a:r>
          </a:p>
          <a:p>
            <a:r>
              <a:rPr lang="en-US" sz="1200" kern="1200" dirty="0" smtClean="0">
                <a:solidFill>
                  <a:schemeClr val="tx1"/>
                </a:solidFill>
                <a:effectLst/>
                <a:latin typeface="Arial" charset="0"/>
                <a:ea typeface="+mn-ea"/>
                <a:cs typeface="+mn-cs"/>
              </a:rPr>
              <a:t>Objectives:</a:t>
            </a:r>
          </a:p>
          <a:p>
            <a:pPr lvl="0"/>
            <a:r>
              <a:rPr lang="en-US" sz="1200" kern="1200" dirty="0" smtClean="0">
                <a:solidFill>
                  <a:schemeClr val="tx1"/>
                </a:solidFill>
                <a:effectLst/>
                <a:latin typeface="Arial" charset="0"/>
                <a:ea typeface="+mn-ea"/>
                <a:cs typeface="+mn-cs"/>
              </a:rPr>
              <a:t>To provide a rationale for planning and designing roads for multi-modal use</a:t>
            </a:r>
          </a:p>
          <a:p>
            <a:pPr lvl="0"/>
            <a:r>
              <a:rPr lang="en-US" sz="1200" kern="1200" dirty="0" smtClean="0">
                <a:solidFill>
                  <a:schemeClr val="tx1"/>
                </a:solidFill>
                <a:effectLst/>
                <a:latin typeface="Arial" charset="0"/>
                <a:ea typeface="+mn-ea"/>
                <a:cs typeface="+mn-cs"/>
              </a:rPr>
              <a:t>To identify ways in which public health and transportation goals and outcomes intersect </a:t>
            </a:r>
          </a:p>
          <a:p>
            <a:pPr lvl="0"/>
            <a:r>
              <a:rPr lang="en-US" sz="1200" kern="1200" dirty="0" smtClean="0">
                <a:solidFill>
                  <a:schemeClr val="tx1"/>
                </a:solidFill>
                <a:effectLst/>
                <a:latin typeface="Arial" charset="0"/>
                <a:ea typeface="+mn-ea"/>
                <a:cs typeface="+mn-cs"/>
              </a:rPr>
              <a:t>To provide examples where public health and transportation have successfully collaborated around process, policy and design of multi-modal transportation networks</a:t>
            </a:r>
          </a:p>
          <a:p>
            <a:pPr lvl="0"/>
            <a:r>
              <a:rPr lang="en-US" sz="1200" kern="1200" dirty="0" smtClean="0">
                <a:solidFill>
                  <a:schemeClr val="tx1"/>
                </a:solidFill>
                <a:effectLst/>
                <a:latin typeface="Arial" charset="0"/>
                <a:ea typeface="+mn-ea"/>
                <a:cs typeface="+mn-cs"/>
              </a:rPr>
              <a:t>To identify opportunities for future collaboration</a:t>
            </a:r>
          </a:p>
          <a:p>
            <a:r>
              <a:rPr lang="en-US" sz="1200" kern="1200" dirty="0" smtClean="0">
                <a:solidFill>
                  <a:schemeClr val="tx1"/>
                </a:solidFill>
                <a:effectLst/>
                <a:latin typeface="Arial" charset="0"/>
                <a:ea typeface="+mn-ea"/>
                <a:cs typeface="+mn-cs"/>
              </a:rPr>
              <a:t>Session Outline (total 90 minutes)</a:t>
            </a:r>
          </a:p>
          <a:p>
            <a:r>
              <a:rPr lang="en-US" sz="1200" b="1" kern="1200" dirty="0" smtClean="0">
                <a:solidFill>
                  <a:schemeClr val="tx1"/>
                </a:solidFill>
                <a:effectLst/>
                <a:latin typeface="Arial" charset="0"/>
                <a:ea typeface="+mn-ea"/>
                <a:cs typeface="+mn-cs"/>
              </a:rPr>
              <a:t>Welcome</a:t>
            </a:r>
            <a:r>
              <a:rPr lang="en-US" sz="1200" kern="1200" dirty="0" smtClean="0">
                <a:solidFill>
                  <a:schemeClr val="tx1"/>
                </a:solidFill>
                <a:effectLst/>
                <a:latin typeface="Arial" charset="0"/>
                <a:ea typeface="+mn-ea"/>
                <a:cs typeface="+mn-cs"/>
              </a:rPr>
              <a:t> </a:t>
            </a:r>
            <a:r>
              <a:rPr lang="en-US" sz="1200" b="1" kern="1200" dirty="0" smtClean="0">
                <a:solidFill>
                  <a:schemeClr val="tx1"/>
                </a:solidFill>
                <a:effectLst/>
                <a:latin typeface="Arial" charset="0"/>
                <a:ea typeface="+mn-ea"/>
                <a:cs typeface="+mn-cs"/>
              </a:rPr>
              <a:t>and Introduction</a:t>
            </a:r>
            <a:r>
              <a:rPr lang="en-US" sz="1200" kern="1200" dirty="0" smtClean="0">
                <a:solidFill>
                  <a:schemeClr val="tx1"/>
                </a:solidFill>
                <a:effectLst/>
                <a:latin typeface="Arial" charset="0"/>
                <a:ea typeface="+mn-ea"/>
                <a:cs typeface="+mn-cs"/>
              </a:rPr>
              <a:t> (15 min) - Sue</a:t>
            </a:r>
          </a:p>
          <a:p>
            <a:pPr lvl="0"/>
            <a:r>
              <a:rPr lang="en-US" sz="1200" kern="1200" dirty="0" smtClean="0">
                <a:solidFill>
                  <a:schemeClr val="tx1"/>
                </a:solidFill>
                <a:effectLst/>
                <a:latin typeface="Arial" charset="0"/>
                <a:ea typeface="+mn-ea"/>
                <a:cs typeface="+mn-cs"/>
              </a:rPr>
              <a:t>Introduce panel</a:t>
            </a:r>
          </a:p>
          <a:p>
            <a:pPr lvl="0"/>
            <a:r>
              <a:rPr lang="en-US" sz="1200" kern="1200" dirty="0" smtClean="0">
                <a:solidFill>
                  <a:schemeClr val="tx1"/>
                </a:solidFill>
                <a:effectLst/>
                <a:latin typeface="Arial" charset="0"/>
                <a:ea typeface="+mn-ea"/>
                <a:cs typeface="+mn-cs"/>
              </a:rPr>
              <a:t>Review agenda</a:t>
            </a:r>
          </a:p>
          <a:p>
            <a:pPr lvl="0"/>
            <a:r>
              <a:rPr lang="en-US" sz="1200" kern="1200" dirty="0" smtClean="0">
                <a:solidFill>
                  <a:schemeClr val="tx1"/>
                </a:solidFill>
                <a:effectLst/>
                <a:latin typeface="Arial" charset="0"/>
                <a:ea typeface="+mn-ea"/>
                <a:cs typeface="+mn-cs"/>
              </a:rPr>
              <a:t>What is transportation? Get audience perspectives</a:t>
            </a:r>
          </a:p>
          <a:p>
            <a:pPr lvl="0"/>
            <a:r>
              <a:rPr lang="en-US" sz="1200" kern="1200" dirty="0" smtClean="0">
                <a:solidFill>
                  <a:schemeClr val="tx1"/>
                </a:solidFill>
                <a:effectLst/>
                <a:latin typeface="Arial" charset="0"/>
                <a:ea typeface="+mn-ea"/>
                <a:cs typeface="+mn-cs"/>
              </a:rPr>
              <a:t>Thinking beyond the car; reframing transportation: a resource to the community-  for people and goods to get to where they need to go – safely, conveniently, sustainably, comfortably</a:t>
            </a:r>
          </a:p>
          <a:p>
            <a:pPr lvl="0"/>
            <a:r>
              <a:rPr lang="en-US" sz="1200" kern="1200" dirty="0" smtClean="0">
                <a:solidFill>
                  <a:schemeClr val="tx1"/>
                </a:solidFill>
                <a:effectLst/>
                <a:latin typeface="Arial" charset="0"/>
                <a:ea typeface="+mn-ea"/>
                <a:cs typeface="+mn-cs"/>
              </a:rPr>
              <a:t>Evidence that the province is seeing transportation as more than just planning for cars</a:t>
            </a:r>
          </a:p>
          <a:p>
            <a:pPr lvl="0"/>
            <a:r>
              <a:rPr lang="en-US" sz="1200" kern="1200" dirty="0" smtClean="0">
                <a:solidFill>
                  <a:schemeClr val="tx1"/>
                </a:solidFill>
                <a:effectLst/>
                <a:latin typeface="Arial" charset="0"/>
                <a:ea typeface="+mn-ea"/>
                <a:cs typeface="+mn-cs"/>
              </a:rPr>
              <a:t>Rural transportation challenges </a:t>
            </a:r>
          </a:p>
          <a:p>
            <a:r>
              <a:rPr lang="en-US" sz="1200" b="1" kern="1200" dirty="0" smtClean="0">
                <a:solidFill>
                  <a:schemeClr val="tx1"/>
                </a:solidFill>
                <a:effectLst/>
                <a:latin typeface="Arial" charset="0"/>
                <a:ea typeface="+mn-ea"/>
                <a:cs typeface="+mn-cs"/>
              </a:rPr>
              <a:t>Public Health and Transportation </a:t>
            </a:r>
            <a:r>
              <a:rPr lang="en-US" sz="1200" kern="1200" dirty="0" smtClean="0">
                <a:solidFill>
                  <a:schemeClr val="tx1"/>
                </a:solidFill>
                <a:effectLst/>
                <a:latin typeface="Arial" charset="0"/>
                <a:ea typeface="+mn-ea"/>
                <a:cs typeface="+mn-cs"/>
              </a:rPr>
              <a:t>(15 min) – “why engage with public health?” - Chuck</a:t>
            </a:r>
          </a:p>
          <a:p>
            <a:pPr lvl="0"/>
            <a:r>
              <a:rPr lang="en-US" sz="1200" kern="1200" dirty="0" smtClean="0">
                <a:solidFill>
                  <a:schemeClr val="tx1"/>
                </a:solidFill>
                <a:effectLst/>
                <a:latin typeface="Arial" charset="0"/>
                <a:ea typeface="+mn-ea"/>
                <a:cs typeface="+mn-cs"/>
              </a:rPr>
              <a:t>Public health as a partner – what we have to offer: who we are, what we do, and how we work</a:t>
            </a:r>
          </a:p>
          <a:p>
            <a:pPr lvl="0"/>
            <a:r>
              <a:rPr lang="en-US" sz="1200" kern="1200" dirty="0" smtClean="0">
                <a:solidFill>
                  <a:schemeClr val="tx1"/>
                </a:solidFill>
                <a:effectLst/>
                <a:latin typeface="Arial" charset="0"/>
                <a:ea typeface="+mn-ea"/>
                <a:cs typeface="+mn-cs"/>
              </a:rPr>
              <a:t>Why we have an interest in transportation – how do roads and transportation contribute to public health? </a:t>
            </a:r>
          </a:p>
          <a:p>
            <a:pPr lvl="1"/>
            <a:r>
              <a:rPr lang="en-US" sz="1200" kern="1200" dirty="0" smtClean="0">
                <a:solidFill>
                  <a:schemeClr val="tx1"/>
                </a:solidFill>
                <a:effectLst/>
                <a:latin typeface="Arial" charset="0"/>
                <a:ea typeface="+mn-ea"/>
                <a:cs typeface="+mn-cs"/>
              </a:rPr>
              <a:t>Safety – e.g. lowering speed limits and reduction in injury</a:t>
            </a:r>
          </a:p>
          <a:p>
            <a:pPr lvl="1"/>
            <a:r>
              <a:rPr lang="en-US" sz="1200" kern="1200" dirty="0" smtClean="0">
                <a:solidFill>
                  <a:schemeClr val="tx1"/>
                </a:solidFill>
                <a:effectLst/>
                <a:latin typeface="Arial" charset="0"/>
                <a:ea typeface="+mn-ea"/>
                <a:cs typeface="+mn-cs"/>
              </a:rPr>
              <a:t>Equity – e.g. rates of car ownership, %age of non-drivers, meeting needs of aging population</a:t>
            </a:r>
          </a:p>
          <a:p>
            <a:pPr lvl="1"/>
            <a:r>
              <a:rPr lang="en-US" sz="1200" kern="1200" dirty="0" smtClean="0">
                <a:solidFill>
                  <a:schemeClr val="tx1"/>
                </a:solidFill>
                <a:effectLst/>
                <a:latin typeface="Arial" charset="0"/>
                <a:ea typeface="+mn-ea"/>
                <a:cs typeface="+mn-cs"/>
              </a:rPr>
              <a:t>Sustainability – encouraging other modes of travel is good for environment</a:t>
            </a:r>
          </a:p>
          <a:p>
            <a:pPr lvl="1"/>
            <a:r>
              <a:rPr lang="en-US" sz="1200" kern="1200" dirty="0" smtClean="0">
                <a:solidFill>
                  <a:schemeClr val="tx1"/>
                </a:solidFill>
                <a:effectLst/>
                <a:latin typeface="Arial" charset="0"/>
                <a:ea typeface="+mn-ea"/>
                <a:cs typeface="+mn-cs"/>
              </a:rPr>
              <a:t>Prosperity – quality of life; positive economic impact of walking/cycling</a:t>
            </a:r>
          </a:p>
          <a:p>
            <a:pPr lvl="0"/>
            <a:r>
              <a:rPr lang="en-US" sz="1200" kern="1200" dirty="0" smtClean="0">
                <a:solidFill>
                  <a:schemeClr val="tx1"/>
                </a:solidFill>
                <a:effectLst/>
                <a:latin typeface="Arial" charset="0"/>
                <a:ea typeface="+mn-ea"/>
                <a:cs typeface="+mn-cs"/>
              </a:rPr>
              <a:t>How/where do public health goals intersect with transportation planning and design goals? </a:t>
            </a:r>
          </a:p>
          <a:p>
            <a:r>
              <a:rPr lang="en-US" sz="1200" b="1" kern="1200" dirty="0" smtClean="0">
                <a:solidFill>
                  <a:schemeClr val="tx1"/>
                </a:solidFill>
                <a:effectLst/>
                <a:latin typeface="Arial" charset="0"/>
                <a:ea typeface="+mn-ea"/>
                <a:cs typeface="+mn-cs"/>
              </a:rPr>
              <a:t>Case Studies:</a:t>
            </a:r>
            <a:r>
              <a:rPr lang="en-US" sz="1200" kern="1200" dirty="0" smtClean="0">
                <a:solidFill>
                  <a:schemeClr val="tx1"/>
                </a:solidFill>
                <a:effectLst/>
                <a:latin typeface="Arial" charset="0"/>
                <a:ea typeface="+mn-ea"/>
                <a:cs typeface="+mn-cs"/>
              </a:rPr>
              <a:t> Making it work in rural communities  (30 min total – 2x 15 min)</a:t>
            </a:r>
          </a:p>
          <a:p>
            <a:r>
              <a:rPr lang="en-US" sz="1200" kern="1200" dirty="0" smtClean="0">
                <a:solidFill>
                  <a:schemeClr val="tx1"/>
                </a:solidFill>
                <a:effectLst/>
                <a:latin typeface="Arial" charset="0"/>
                <a:ea typeface="+mn-ea"/>
                <a:cs typeface="+mn-cs"/>
              </a:rPr>
              <a:t>These examples give practical ideas/solutions as well as outcomes/impacts, where public health and transportation are collaborating to make communities more safe and accessible for all modes of transportation.</a:t>
            </a:r>
          </a:p>
          <a:p>
            <a:pPr lvl="0"/>
            <a:r>
              <a:rPr lang="en-US" sz="1200" kern="1200" dirty="0" smtClean="0">
                <a:solidFill>
                  <a:schemeClr val="tx1"/>
                </a:solidFill>
                <a:effectLst/>
                <a:latin typeface="Arial" charset="0"/>
                <a:ea typeface="+mn-ea"/>
                <a:cs typeface="+mn-cs"/>
              </a:rPr>
              <a:t>County Wide Active Transportation System (CWATS)  – Cathy </a:t>
            </a:r>
            <a:r>
              <a:rPr lang="en-US" sz="1200" kern="1200" dirty="0" err="1" smtClean="0">
                <a:solidFill>
                  <a:schemeClr val="tx1"/>
                </a:solidFill>
                <a:effectLst/>
                <a:latin typeface="Arial" charset="0"/>
                <a:ea typeface="+mn-ea"/>
                <a:cs typeface="+mn-cs"/>
              </a:rPr>
              <a:t>Copot-Nepzsy</a:t>
            </a:r>
            <a:r>
              <a:rPr lang="en-US" sz="1200" kern="1200" dirty="0" smtClean="0">
                <a:solidFill>
                  <a:schemeClr val="tx1"/>
                </a:solidFill>
                <a:effectLst/>
                <a:latin typeface="Arial" charset="0"/>
                <a:ea typeface="+mn-ea"/>
                <a:cs typeface="+mn-cs"/>
              </a:rPr>
              <a:t>, Windsor Essex County Health Unit</a:t>
            </a:r>
          </a:p>
          <a:p>
            <a:pPr lvl="0"/>
            <a:r>
              <a:rPr lang="en-US" sz="1200" kern="1200" dirty="0" smtClean="0">
                <a:solidFill>
                  <a:schemeClr val="tx1"/>
                </a:solidFill>
                <a:effectLst/>
                <a:latin typeface="Arial" charset="0"/>
                <a:ea typeface="+mn-ea"/>
                <a:cs typeface="+mn-cs"/>
              </a:rPr>
              <a:t>Huron County Active Transportation Strategy – Laura </a:t>
            </a:r>
            <a:r>
              <a:rPr lang="en-US" sz="1200" kern="1200" dirty="0" err="1" smtClean="0">
                <a:solidFill>
                  <a:schemeClr val="tx1"/>
                </a:solidFill>
                <a:effectLst/>
                <a:latin typeface="Arial" charset="0"/>
                <a:ea typeface="+mn-ea"/>
                <a:cs typeface="+mn-cs"/>
              </a:rPr>
              <a:t>Dekroon</a:t>
            </a:r>
            <a:r>
              <a:rPr lang="en-US" sz="1200" kern="1200" dirty="0" smtClean="0">
                <a:solidFill>
                  <a:schemeClr val="tx1"/>
                </a:solidFill>
                <a:effectLst/>
                <a:latin typeface="Arial" charset="0"/>
                <a:ea typeface="+mn-ea"/>
                <a:cs typeface="+mn-cs"/>
              </a:rPr>
              <a:t> – Huron County Health Unit</a:t>
            </a:r>
          </a:p>
          <a:p>
            <a:r>
              <a:rPr lang="en-US" sz="1200" b="1" kern="1200" dirty="0" smtClean="0">
                <a:solidFill>
                  <a:schemeClr val="tx1"/>
                </a:solidFill>
                <a:effectLst/>
                <a:latin typeface="Arial" charset="0"/>
                <a:ea typeface="+mn-ea"/>
                <a:cs typeface="+mn-cs"/>
              </a:rPr>
              <a:t>Questions and Conclusions: </a:t>
            </a:r>
            <a:r>
              <a:rPr lang="en-US" sz="1200" kern="1200" dirty="0" smtClean="0">
                <a:solidFill>
                  <a:schemeClr val="tx1"/>
                </a:solidFill>
                <a:effectLst/>
                <a:latin typeface="Arial" charset="0"/>
                <a:ea typeface="+mn-ea"/>
                <a:cs typeface="+mn-cs"/>
              </a:rPr>
              <a:t>(15 min) – ALL -  Sue to moderate</a:t>
            </a:r>
          </a:p>
          <a:p>
            <a:r>
              <a:rPr lang="en-US" sz="1200" b="1" kern="1200" dirty="0" smtClean="0">
                <a:solidFill>
                  <a:schemeClr val="tx1"/>
                </a:solidFill>
                <a:effectLst/>
                <a:latin typeface="Arial" charset="0"/>
                <a:ea typeface="+mn-ea"/>
                <a:cs typeface="+mn-cs"/>
              </a:rPr>
              <a:t>So What Next? Our research findings: </a:t>
            </a:r>
            <a:r>
              <a:rPr lang="en-US" sz="1200" kern="1200" dirty="0" smtClean="0">
                <a:solidFill>
                  <a:schemeClr val="tx1"/>
                </a:solidFill>
                <a:effectLst/>
                <a:latin typeface="Arial" charset="0"/>
                <a:ea typeface="+mn-ea"/>
                <a:cs typeface="+mn-cs"/>
              </a:rPr>
              <a:t>(15 min) – Sue to moderate</a:t>
            </a:r>
          </a:p>
          <a:p>
            <a:pPr lvl="0"/>
            <a:r>
              <a:rPr lang="en-US" sz="1200" kern="1200" dirty="0" smtClean="0">
                <a:solidFill>
                  <a:schemeClr val="tx1"/>
                </a:solidFill>
                <a:effectLst/>
                <a:latin typeface="Arial" charset="0"/>
                <a:ea typeface="+mn-ea"/>
                <a:cs typeface="+mn-cs"/>
              </a:rPr>
              <a:t>briefly review a summary of key findings from the Built Environment Workgroup’s key informant interviews re: collaboration between public health and transportation professionals. Ask for further thoughts on what efforts or actions could build understanding and future work between the two.  </a:t>
            </a:r>
          </a:p>
          <a:p>
            <a:r>
              <a:rPr lang="en-US" sz="1200" kern="1200" dirty="0" smtClean="0">
                <a:solidFill>
                  <a:schemeClr val="tx1"/>
                </a:solidFill>
                <a:effectLst/>
                <a:latin typeface="Arial" charset="0"/>
                <a:ea typeface="+mn-ea"/>
                <a:cs typeface="+mn-cs"/>
              </a:rPr>
              <a:t> </a:t>
            </a:r>
          </a:p>
          <a:p>
            <a:r>
              <a:rPr lang="en-US" sz="1200" kern="1200" dirty="0" smtClean="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p:txBody>
      </p:sp>
      <p:sp>
        <p:nvSpPr>
          <p:cNvPr id="78852" name="Slide Number Placeholder 3"/>
          <p:cNvSpPr>
            <a:spLocks noGrp="1"/>
          </p:cNvSpPr>
          <p:nvPr>
            <p:ph type="sldNum" sz="quarter" idx="5"/>
          </p:nvPr>
        </p:nvSpPr>
        <p:spPr>
          <a:noFill/>
        </p:spPr>
        <p:txBody>
          <a:bodyPr/>
          <a:lstStyle>
            <a:lvl1pPr defTabSz="957263">
              <a:defRPr>
                <a:solidFill>
                  <a:srgbClr val="FFFFCC"/>
                </a:solidFill>
                <a:latin typeface="Arial" charset="0"/>
              </a:defRPr>
            </a:lvl1pPr>
            <a:lvl2pPr marL="742950" indent="-285750" defTabSz="957263">
              <a:defRPr>
                <a:solidFill>
                  <a:srgbClr val="FFFFCC"/>
                </a:solidFill>
                <a:latin typeface="Arial" charset="0"/>
              </a:defRPr>
            </a:lvl2pPr>
            <a:lvl3pPr marL="1143000" indent="-228600" defTabSz="957263">
              <a:defRPr>
                <a:solidFill>
                  <a:srgbClr val="FFFFCC"/>
                </a:solidFill>
                <a:latin typeface="Arial" charset="0"/>
              </a:defRPr>
            </a:lvl3pPr>
            <a:lvl4pPr marL="1600200" indent="-228600" defTabSz="957263">
              <a:defRPr>
                <a:solidFill>
                  <a:srgbClr val="FFFFCC"/>
                </a:solidFill>
                <a:latin typeface="Arial" charset="0"/>
              </a:defRPr>
            </a:lvl4pPr>
            <a:lvl5pPr marL="2057400" indent="-228600" defTabSz="957263">
              <a:defRPr>
                <a:solidFill>
                  <a:srgbClr val="FFFFCC"/>
                </a:solidFill>
                <a:latin typeface="Arial" charset="0"/>
              </a:defRPr>
            </a:lvl5pPr>
            <a:lvl6pPr marL="2514600" indent="-228600" algn="ctr" defTabSz="957263" eaLnBrk="0" fontAlgn="base" hangingPunct="0">
              <a:spcBef>
                <a:spcPct val="0"/>
              </a:spcBef>
              <a:spcAft>
                <a:spcPct val="0"/>
              </a:spcAft>
              <a:defRPr>
                <a:solidFill>
                  <a:srgbClr val="FFFFCC"/>
                </a:solidFill>
                <a:latin typeface="Arial" charset="0"/>
              </a:defRPr>
            </a:lvl6pPr>
            <a:lvl7pPr marL="2971800" indent="-228600" algn="ctr" defTabSz="957263" eaLnBrk="0" fontAlgn="base" hangingPunct="0">
              <a:spcBef>
                <a:spcPct val="0"/>
              </a:spcBef>
              <a:spcAft>
                <a:spcPct val="0"/>
              </a:spcAft>
              <a:defRPr>
                <a:solidFill>
                  <a:srgbClr val="FFFFCC"/>
                </a:solidFill>
                <a:latin typeface="Arial" charset="0"/>
              </a:defRPr>
            </a:lvl7pPr>
            <a:lvl8pPr marL="3429000" indent="-228600" algn="ctr" defTabSz="957263" eaLnBrk="0" fontAlgn="base" hangingPunct="0">
              <a:spcBef>
                <a:spcPct val="0"/>
              </a:spcBef>
              <a:spcAft>
                <a:spcPct val="0"/>
              </a:spcAft>
              <a:defRPr>
                <a:solidFill>
                  <a:srgbClr val="FFFFCC"/>
                </a:solidFill>
                <a:latin typeface="Arial" charset="0"/>
              </a:defRPr>
            </a:lvl8pPr>
            <a:lvl9pPr marL="3886200" indent="-228600" algn="ctr" defTabSz="957263" eaLnBrk="0" fontAlgn="base" hangingPunct="0">
              <a:spcBef>
                <a:spcPct val="0"/>
              </a:spcBef>
              <a:spcAft>
                <a:spcPct val="0"/>
              </a:spcAft>
              <a:defRPr>
                <a:solidFill>
                  <a:srgbClr val="FFFFCC"/>
                </a:solidFill>
                <a:latin typeface="Arial" charset="0"/>
              </a:defRPr>
            </a:lvl9pPr>
          </a:lstStyle>
          <a:p>
            <a:fld id="{103C280A-F8DA-40C7-BCF2-5E9086622F7F}" type="slidenum">
              <a:rPr lang="en-US" altLang="en-US" smtClean="0">
                <a:solidFill>
                  <a:prstClr val="black"/>
                </a:solidFill>
              </a:rPr>
              <a:pPr/>
              <a:t>1</a:t>
            </a:fld>
            <a:endParaRPr lang="en-US" altLang="en-US" smtClean="0">
              <a:solidFill>
                <a:prstClr val="black"/>
              </a:solidFill>
            </a:endParaRPr>
          </a:p>
        </p:txBody>
      </p:sp>
    </p:spTree>
    <p:extLst>
      <p:ext uri="{BB962C8B-B14F-4D97-AF65-F5344CB8AC3E}">
        <p14:creationId xmlns:p14="http://schemas.microsoft.com/office/powerpoint/2010/main" val="28731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Localized air quality impacts follow the density of cars – a Peel report</a:t>
            </a:r>
            <a:endParaRPr lang="en-US" dirty="0" smtClean="0"/>
          </a:p>
          <a:p>
            <a:endParaRPr lang="en-US" dirty="0" smtClean="0"/>
          </a:p>
          <a:p>
            <a:r>
              <a:rPr lang="en-US" dirty="0" smtClean="0"/>
              <a:t>Page 169, </a:t>
            </a:r>
            <a:r>
              <a:rPr lang="en-US" b="1" dirty="0" smtClean="0"/>
              <a:t>Map 16.2</a:t>
            </a:r>
          </a:p>
          <a:p>
            <a:r>
              <a:rPr lang="en-US" b="1" dirty="0" smtClean="0"/>
              <a:t>Annual Emissions of Nitrogen Oxides (NOX)</a:t>
            </a:r>
          </a:p>
          <a:p>
            <a:r>
              <a:rPr lang="en-US" b="1" dirty="0" smtClean="0"/>
              <a:t>Peel, 2006</a:t>
            </a:r>
          </a:p>
          <a:p>
            <a:endParaRPr lang="en-US" b="1" dirty="0" smtClean="0"/>
          </a:p>
          <a:p>
            <a:r>
              <a:rPr lang="en-US" dirty="0" smtClean="0">
                <a:hlinkClick r:id="rId3" action="ppaction://hlinkfile"/>
              </a:rPr>
              <a:t>The Physical Environment</a:t>
            </a:r>
            <a:r>
              <a:rPr lang="en-US" dirty="0" smtClean="0"/>
              <a:t>  </a:t>
            </a:r>
            <a:r>
              <a:rPr lang="en-US" dirty="0" smtClean="0">
                <a:hlinkClick r:id="rId4"/>
              </a:rPr>
              <a:t>http://www.peelregion.ca/health/health-status-report/chsr/chapter16.htm#chap16</a:t>
            </a:r>
            <a:r>
              <a:rPr lang="en-US" dirty="0" smtClean="0"/>
              <a:t> </a:t>
            </a:r>
          </a:p>
          <a:p>
            <a:endParaRPr lang="en-US" dirty="0" smtClean="0"/>
          </a:p>
          <a:p>
            <a:r>
              <a:rPr lang="en-US" b="1" dirty="0">
                <a:latin typeface="Times New Roman" pitchFamily="18" charset="0"/>
              </a:rPr>
              <a:t>Built Environment Data: Locally Driven Collaborative Project:</a:t>
            </a:r>
          </a:p>
          <a:p>
            <a:r>
              <a:rPr lang="en-US" dirty="0">
                <a:latin typeface="Times New Roman" pitchFamily="18" charset="0"/>
              </a:rPr>
              <a:t>KINGSTON, FRONTENAC AND LENNOX &amp; ADDINGTON PUBLIC HEALTH (PROJECT LEAD) NIAGARA REGION PUBLIC HEALTH PUBLIC HEALTH AGENCY OF CANADA SUDBURY &amp; DISTRICT HEALTH UNIT YORK REGION PUBLIC HEALTH </a:t>
            </a:r>
          </a:p>
          <a:p>
            <a:endParaRPr lang="en-US" dirty="0" smtClean="0"/>
          </a:p>
          <a:p>
            <a:r>
              <a:rPr lang="en-US" dirty="0">
                <a:latin typeface="Times New Roman" pitchFamily="18" charset="0"/>
              </a:rPr>
              <a:t>Traffic emissions are the principal source of variation in the levels of air pollutants within many • cities; Traffic emissions have an impact on air quality at an urban and regional scale as well as a local • scale; and Air pollution associated with traffic corridors can extend up to 300 to 500 </a:t>
            </a:r>
            <a:r>
              <a:rPr lang="en-US" dirty="0" err="1">
                <a:latin typeface="Times New Roman" pitchFamily="18" charset="0"/>
              </a:rPr>
              <a:t>metres</a:t>
            </a:r>
            <a:r>
              <a:rPr lang="en-US" dirty="0">
                <a:latin typeface="Times New Roman" pitchFamily="18" charset="0"/>
              </a:rPr>
              <a:t> from a highway • depending upon factors such as traffic volume, wind direction and wind speed. </a:t>
            </a:r>
          </a:p>
          <a:p>
            <a:endParaRPr lang="en-US" dirty="0">
              <a:latin typeface="Times New Roman" pitchFamily="18" charset="0"/>
            </a:endParaRPr>
          </a:p>
          <a:p>
            <a:r>
              <a:rPr lang="en-US" b="1" dirty="0">
                <a:latin typeface="Times New Roman" pitchFamily="18" charset="0"/>
              </a:rPr>
              <a:t>Public Health and Land Use Planning: Highlights </a:t>
            </a:r>
          </a:p>
          <a:p>
            <a:r>
              <a:rPr lang="en-US" b="1" dirty="0">
                <a:latin typeface="Times New Roman" pitchFamily="18" charset="0"/>
              </a:rPr>
              <a:t>Clean Air Partnership (includes OPHA) - 2011</a:t>
            </a:r>
            <a:endParaRPr lang="en-US" dirty="0" smtClean="0"/>
          </a:p>
          <a:p>
            <a:endParaRPr lang="en-US" dirty="0">
              <a:latin typeface="Times New Roman" pitchFamily="18" charset="0"/>
            </a:endParaRPr>
          </a:p>
          <a:p>
            <a:r>
              <a:rPr lang="en-US" dirty="0">
                <a:latin typeface="Times New Roman" pitchFamily="18" charset="0"/>
              </a:rPr>
              <a:t>The lowest income populations in Toronto and Montreal were 3.5 and 2.8 times, respectively, more likely to live within 200 </a:t>
            </a:r>
            <a:r>
              <a:rPr lang="en-US" dirty="0" err="1">
                <a:latin typeface="Times New Roman" pitchFamily="18" charset="0"/>
              </a:rPr>
              <a:t>metres</a:t>
            </a:r>
            <a:r>
              <a:rPr lang="en-US" dirty="0">
                <a:latin typeface="Times New Roman" pitchFamily="18" charset="0"/>
              </a:rPr>
              <a:t> of a highway than the highest income populations; and </a:t>
            </a:r>
          </a:p>
          <a:p>
            <a:r>
              <a:rPr lang="en-US" dirty="0">
                <a:latin typeface="Times New Roman" pitchFamily="18" charset="0"/>
              </a:rPr>
              <a:t> Twenty-five per cent of people from the lowest income populations in Canada's urban regions live within one </a:t>
            </a:r>
            <a:r>
              <a:rPr lang="en-US" dirty="0" err="1">
                <a:latin typeface="Times New Roman" pitchFamily="18" charset="0"/>
              </a:rPr>
              <a:t>kilometre</a:t>
            </a:r>
            <a:r>
              <a:rPr lang="en-US" dirty="0">
                <a:latin typeface="Times New Roman" pitchFamily="18" charset="0"/>
              </a:rPr>
              <a:t> of a pollution-emitting facility while only seven per cent of people from the highest income populations do (CIHI, 2011a).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40318DC-1846-44D8-B4E0-F703B2F096DF}" type="slidenum">
              <a:rPr lang="de-DE" smtClean="0">
                <a:solidFill>
                  <a:prstClr val="black"/>
                </a:solidFill>
              </a:rPr>
              <a:pPr>
                <a:defRPr/>
              </a:pPr>
              <a:t>14</a:t>
            </a:fld>
            <a:endParaRPr lang="de-DE">
              <a:solidFill>
                <a:prstClr val="black"/>
              </a:solidFill>
            </a:endParaRPr>
          </a:p>
        </p:txBody>
      </p:sp>
    </p:spTree>
    <p:extLst>
      <p:ext uri="{BB962C8B-B14F-4D97-AF65-F5344CB8AC3E}">
        <p14:creationId xmlns:p14="http://schemas.microsoft.com/office/powerpoint/2010/main" val="246275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66788">
              <a:defRPr>
                <a:solidFill>
                  <a:srgbClr val="FFFFCC"/>
                </a:solidFill>
                <a:latin typeface="Arial" charset="0"/>
              </a:defRPr>
            </a:lvl1pPr>
            <a:lvl2pPr marL="742950" indent="-285750" defTabSz="966788">
              <a:defRPr>
                <a:solidFill>
                  <a:srgbClr val="FFFFCC"/>
                </a:solidFill>
                <a:latin typeface="Arial" charset="0"/>
              </a:defRPr>
            </a:lvl2pPr>
            <a:lvl3pPr marL="1143000" indent="-228600" defTabSz="966788">
              <a:defRPr>
                <a:solidFill>
                  <a:srgbClr val="FFFFCC"/>
                </a:solidFill>
                <a:latin typeface="Arial" charset="0"/>
              </a:defRPr>
            </a:lvl3pPr>
            <a:lvl4pPr marL="1600200" indent="-228600" defTabSz="966788">
              <a:defRPr>
                <a:solidFill>
                  <a:srgbClr val="FFFFCC"/>
                </a:solidFill>
                <a:latin typeface="Arial" charset="0"/>
              </a:defRPr>
            </a:lvl4pPr>
            <a:lvl5pPr marL="2057400" indent="-228600" defTabSz="966788">
              <a:defRPr>
                <a:solidFill>
                  <a:srgbClr val="FFFFCC"/>
                </a:solidFill>
                <a:latin typeface="Arial" charset="0"/>
              </a:defRPr>
            </a:lvl5pPr>
            <a:lvl6pPr marL="2514600" indent="-228600" algn="ctr" defTabSz="966788" eaLnBrk="0" fontAlgn="base" hangingPunct="0">
              <a:spcBef>
                <a:spcPct val="0"/>
              </a:spcBef>
              <a:spcAft>
                <a:spcPct val="0"/>
              </a:spcAft>
              <a:defRPr>
                <a:solidFill>
                  <a:srgbClr val="FFFFCC"/>
                </a:solidFill>
                <a:latin typeface="Arial" charset="0"/>
              </a:defRPr>
            </a:lvl6pPr>
            <a:lvl7pPr marL="2971800" indent="-228600" algn="ctr" defTabSz="966788" eaLnBrk="0" fontAlgn="base" hangingPunct="0">
              <a:spcBef>
                <a:spcPct val="0"/>
              </a:spcBef>
              <a:spcAft>
                <a:spcPct val="0"/>
              </a:spcAft>
              <a:defRPr>
                <a:solidFill>
                  <a:srgbClr val="FFFFCC"/>
                </a:solidFill>
                <a:latin typeface="Arial" charset="0"/>
              </a:defRPr>
            </a:lvl7pPr>
            <a:lvl8pPr marL="3429000" indent="-228600" algn="ctr" defTabSz="966788" eaLnBrk="0" fontAlgn="base" hangingPunct="0">
              <a:spcBef>
                <a:spcPct val="0"/>
              </a:spcBef>
              <a:spcAft>
                <a:spcPct val="0"/>
              </a:spcAft>
              <a:defRPr>
                <a:solidFill>
                  <a:srgbClr val="FFFFCC"/>
                </a:solidFill>
                <a:latin typeface="Arial" charset="0"/>
              </a:defRPr>
            </a:lvl8pPr>
            <a:lvl9pPr marL="3886200" indent="-228600" algn="ctr" defTabSz="966788" eaLnBrk="0" fontAlgn="base" hangingPunct="0">
              <a:spcBef>
                <a:spcPct val="0"/>
              </a:spcBef>
              <a:spcAft>
                <a:spcPct val="0"/>
              </a:spcAft>
              <a:defRPr>
                <a:solidFill>
                  <a:srgbClr val="FFFFCC"/>
                </a:solidFill>
                <a:latin typeface="Arial" charset="0"/>
              </a:defRPr>
            </a:lvl9pPr>
          </a:lstStyle>
          <a:p>
            <a:fld id="{E8EC0EF4-A4A9-451D-A1B6-2A82F85EF948}" type="slidenum">
              <a:rPr lang="en-US" altLang="en-US" smtClean="0">
                <a:solidFill>
                  <a:prstClr val="black"/>
                </a:solidFill>
                <a:latin typeface="Times New Roman" pitchFamily="18" charset="0"/>
              </a:rPr>
              <a:pPr/>
              <a:t>15</a:t>
            </a:fld>
            <a:endParaRPr lang="en-US" altLang="en-US" smtClean="0">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marL="290513" indent="-290513">
              <a:tabLst>
                <a:tab pos="290513" algn="l"/>
              </a:tabLst>
              <a:defRPr/>
            </a:pPr>
            <a:r>
              <a:rPr lang="en-CA" sz="1200" u="sng" kern="1200" dirty="0" smtClean="0">
                <a:solidFill>
                  <a:schemeClr val="tx1"/>
                </a:solidFill>
                <a:effectLst/>
                <a:latin typeface="Arial" charset="0"/>
                <a:ea typeface="+mn-ea"/>
                <a:cs typeface="+mn-cs"/>
                <a:hlinkClick r:id="rId3"/>
              </a:rPr>
              <a:t>http://www.heartandstroke.com/site/apps/nlnet/content2.aspx?c=ikIQLcMWJtE&amp;b=4955951&amp;ct=4512815</a:t>
            </a:r>
            <a:r>
              <a:rPr lang="en-CA" sz="1200" u="none" kern="1200" baseline="0" dirty="0" smtClean="0">
                <a:solidFill>
                  <a:schemeClr val="tx1"/>
                </a:solidFill>
                <a:effectLst/>
                <a:latin typeface="Arial" charset="0"/>
                <a:ea typeface="+mn-ea"/>
                <a:cs typeface="+mn-cs"/>
              </a:rPr>
              <a:t> re rural health challenges </a:t>
            </a:r>
            <a:endParaRPr lang="en-CA" sz="1200" kern="1200" dirty="0" smtClean="0">
              <a:solidFill>
                <a:schemeClr val="tx1"/>
              </a:solidFill>
              <a:effectLst/>
              <a:latin typeface="Arial" charset="0"/>
              <a:ea typeface="+mn-ea"/>
              <a:cs typeface="+mn-cs"/>
            </a:endParaRPr>
          </a:p>
          <a:p>
            <a:pPr marL="290513" indent="-290513">
              <a:tabLst>
                <a:tab pos="290513" algn="l"/>
              </a:tabLst>
              <a:defRPr/>
            </a:pPr>
            <a:endParaRPr lang="en-CA" sz="1200" kern="1200" dirty="0" smtClean="0">
              <a:solidFill>
                <a:schemeClr val="tx1"/>
              </a:solidFill>
              <a:effectLst/>
              <a:latin typeface="Arial" charset="0"/>
              <a:ea typeface="+mn-ea"/>
              <a:cs typeface="+mn-cs"/>
            </a:endParaRPr>
          </a:p>
          <a:p>
            <a:pPr marL="290513" indent="-290513">
              <a:tabLst>
                <a:tab pos="290513" algn="l"/>
              </a:tabLst>
              <a:defRPr/>
            </a:pPr>
            <a:r>
              <a:rPr lang="en-CA" sz="1200" kern="1200" dirty="0" smtClean="0">
                <a:solidFill>
                  <a:schemeClr val="tx1"/>
                </a:solidFill>
                <a:effectLst/>
                <a:latin typeface="Arial" charset="0"/>
                <a:ea typeface="+mn-ea"/>
                <a:cs typeface="+mn-cs"/>
              </a:rPr>
              <a:t>equity aspects of transportation like the need to provide options for people on low income, seniors, people with disabilities, youth </a:t>
            </a:r>
            <a:r>
              <a:rPr lang="en-CA" sz="1200" kern="1200" dirty="0" err="1" smtClean="0">
                <a:solidFill>
                  <a:schemeClr val="tx1"/>
                </a:solidFill>
                <a:effectLst/>
                <a:latin typeface="Arial" charset="0"/>
                <a:ea typeface="+mn-ea"/>
                <a:cs typeface="+mn-cs"/>
              </a:rPr>
              <a:t>etc</a:t>
            </a:r>
            <a:r>
              <a:rPr lang="en-CA" sz="1200" kern="1200" dirty="0" smtClean="0">
                <a:solidFill>
                  <a:schemeClr val="tx1"/>
                </a:solidFill>
                <a:effectLst/>
                <a:latin typeface="Arial" charset="0"/>
                <a:ea typeface="+mn-ea"/>
                <a:cs typeface="+mn-cs"/>
              </a:rPr>
              <a:t> in order for them to connect to employment, social activities, recreation, contribute to the community</a:t>
            </a:r>
            <a:endParaRPr lang="en-CA" sz="1200" dirty="0" smtClean="0">
              <a:hlinkClick r:id="" action="ppaction://noaction"/>
            </a:endParaRPr>
          </a:p>
          <a:p>
            <a:pPr marL="290513" indent="-290513">
              <a:tabLst>
                <a:tab pos="290513" algn="l"/>
              </a:tabLst>
              <a:defRPr/>
            </a:pPr>
            <a:endParaRPr lang="en-CA" sz="1200" dirty="0" smtClean="0">
              <a:hlinkClick r:id="" action="ppaction://noaction"/>
            </a:endParaRPr>
          </a:p>
          <a:p>
            <a:pPr marL="290513" indent="-290513">
              <a:tabLst>
                <a:tab pos="290513" algn="l"/>
              </a:tabLst>
              <a:defRPr/>
            </a:pPr>
            <a:r>
              <a:rPr lang="en-CA" sz="1200" dirty="0" smtClean="0">
                <a:hlinkClick r:id="" action="ppaction://noaction"/>
              </a:rPr>
              <a:t>[</a:t>
            </a:r>
            <a:r>
              <a:rPr lang="en-CA" sz="1200" dirty="0" smtClean="0">
                <a:hlinkClick r:id="" action="ppaction://noaction"/>
              </a:rPr>
              <a:t>1]</a:t>
            </a:r>
            <a:r>
              <a:rPr lang="en-CA" sz="1200" dirty="0" smtClean="0"/>
              <a:t> 	Putman R. (2000, as cited in </a:t>
            </a:r>
            <a:r>
              <a:rPr lang="en-CA" sz="1200" dirty="0" err="1" smtClean="0"/>
              <a:t>Frumkin</a:t>
            </a:r>
            <a:r>
              <a:rPr lang="en-CA" sz="1200" dirty="0" smtClean="0"/>
              <a:t> et al, </a:t>
            </a:r>
            <a:r>
              <a:rPr lang="en-CA" sz="1200" i="1" dirty="0" smtClean="0"/>
              <a:t>“Urban Sprawl and Public Health: Designing, Planning, and </a:t>
            </a:r>
          </a:p>
          <a:p>
            <a:pPr marL="290513" indent="-290513">
              <a:tabLst>
                <a:tab pos="290513" algn="l"/>
              </a:tabLst>
              <a:defRPr/>
            </a:pPr>
            <a:r>
              <a:rPr lang="en-CA" sz="1200" i="1" dirty="0" smtClean="0"/>
              <a:t>	Building for Healthy Communities</a:t>
            </a:r>
            <a:r>
              <a:rPr lang="en-CA" sz="1200" dirty="0" smtClean="0"/>
              <a:t>”, 2004)</a:t>
            </a:r>
            <a:endParaRPr lang="en-US" sz="1200" dirty="0" smtClean="0"/>
          </a:p>
          <a:p>
            <a:pPr marL="290513" indent="-290513">
              <a:tabLst>
                <a:tab pos="290513" algn="l"/>
              </a:tabLst>
              <a:defRPr/>
            </a:pPr>
            <a:endParaRPr lang="en-US" sz="1200" dirty="0" smtClean="0"/>
          </a:p>
          <a:p>
            <a:pPr eaLnBrk="1" hangingPunct="1"/>
            <a:endParaRPr lang="en-US" altLang="en-US" dirty="0" smtClean="0"/>
          </a:p>
          <a:p>
            <a:pPr eaLnBrk="1" hangingPunct="1"/>
            <a:endParaRPr lang="en-US" altLang="en-US" dirty="0" smtClean="0"/>
          </a:p>
          <a:p>
            <a:pPr eaLnBrk="1" hangingPunct="1"/>
            <a:r>
              <a:rPr lang="en-US" altLang="en-US" dirty="0" smtClean="0"/>
              <a:t>In Canada, the average driver spent 12 full days (or 275 hours) commuting to work in 2005 (Statistics Canada). 443 hours per year driving in USA – 3 to 4 times more in sprawl versus well planned communities</a:t>
            </a:r>
          </a:p>
          <a:p>
            <a:pPr eaLnBrk="1" hangingPunct="1"/>
            <a:r>
              <a:rPr lang="en-US" altLang="en-US" dirty="0" smtClean="0"/>
              <a:t>“each additional ten minutes spent in daily commuting time cuts involvement in community affairs by 10 percent”.</a:t>
            </a:r>
          </a:p>
          <a:p>
            <a:pPr eaLnBrk="1" hangingPunct="1"/>
            <a:r>
              <a:rPr lang="en-US" altLang="en-US" dirty="0" smtClean="0"/>
              <a:t>Road rage – a 2003 survey revealed that 84% of Canadians admitted to engaging in at least one act of aggressive driving.</a:t>
            </a:r>
          </a:p>
          <a:p>
            <a:pPr eaLnBrk="1" hangingPunct="1"/>
            <a:r>
              <a:rPr lang="en-US" altLang="en-US" dirty="0" smtClean="0"/>
              <a:t>Fear</a:t>
            </a:r>
          </a:p>
          <a:p>
            <a:pPr eaLnBrk="1" hangingPunct="1"/>
            <a:r>
              <a:rPr lang="en-US" altLang="en-US" dirty="0" smtClean="0"/>
              <a:t>Loss of community sense</a:t>
            </a:r>
          </a:p>
          <a:p>
            <a:pPr eaLnBrk="1" hangingPunct="1"/>
            <a:r>
              <a:rPr lang="en-US" altLang="en-US" dirty="0" smtClean="0"/>
              <a:t>Green space and </a:t>
            </a:r>
            <a:r>
              <a:rPr lang="en-US" altLang="en-US" dirty="0" err="1" smtClean="0"/>
              <a:t>biophilia</a:t>
            </a:r>
            <a:endParaRPr lang="en-US" altLang="en-US" dirty="0" smtClean="0"/>
          </a:p>
        </p:txBody>
      </p:sp>
    </p:spTree>
    <p:extLst>
      <p:ext uri="{BB962C8B-B14F-4D97-AF65-F5344CB8AC3E}">
        <p14:creationId xmlns:p14="http://schemas.microsoft.com/office/powerpoint/2010/main" val="1432851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57123">
              <a:defRPr>
                <a:solidFill>
                  <a:srgbClr val="FFFFCC"/>
                </a:solidFill>
                <a:latin typeface="Arial" charset="0"/>
              </a:defRPr>
            </a:lvl1pPr>
            <a:lvl2pPr marL="742842" indent="-285708" defTabSz="957123">
              <a:defRPr>
                <a:solidFill>
                  <a:srgbClr val="FFFFCC"/>
                </a:solidFill>
                <a:latin typeface="Arial" charset="0"/>
              </a:defRPr>
            </a:lvl2pPr>
            <a:lvl3pPr marL="1142833" indent="-228567" defTabSz="957123">
              <a:defRPr>
                <a:solidFill>
                  <a:srgbClr val="FFFFCC"/>
                </a:solidFill>
                <a:latin typeface="Arial" charset="0"/>
              </a:defRPr>
            </a:lvl3pPr>
            <a:lvl4pPr marL="1599966" indent="-228567" defTabSz="957123">
              <a:defRPr>
                <a:solidFill>
                  <a:srgbClr val="FFFFCC"/>
                </a:solidFill>
                <a:latin typeface="Arial" charset="0"/>
              </a:defRPr>
            </a:lvl4pPr>
            <a:lvl5pPr marL="2057099" indent="-228567" defTabSz="957123">
              <a:defRPr>
                <a:solidFill>
                  <a:srgbClr val="FFFFCC"/>
                </a:solidFill>
                <a:latin typeface="Arial" charset="0"/>
              </a:defRPr>
            </a:lvl5pPr>
            <a:lvl6pPr marL="2514232" indent="-228567" algn="ctr" defTabSz="957123" eaLnBrk="0" fontAlgn="base" hangingPunct="0">
              <a:spcBef>
                <a:spcPct val="0"/>
              </a:spcBef>
              <a:spcAft>
                <a:spcPct val="0"/>
              </a:spcAft>
              <a:defRPr>
                <a:solidFill>
                  <a:srgbClr val="FFFFCC"/>
                </a:solidFill>
                <a:latin typeface="Arial" charset="0"/>
              </a:defRPr>
            </a:lvl6pPr>
            <a:lvl7pPr marL="2971365" indent="-228567" algn="ctr" defTabSz="957123" eaLnBrk="0" fontAlgn="base" hangingPunct="0">
              <a:spcBef>
                <a:spcPct val="0"/>
              </a:spcBef>
              <a:spcAft>
                <a:spcPct val="0"/>
              </a:spcAft>
              <a:defRPr>
                <a:solidFill>
                  <a:srgbClr val="FFFFCC"/>
                </a:solidFill>
                <a:latin typeface="Arial" charset="0"/>
              </a:defRPr>
            </a:lvl7pPr>
            <a:lvl8pPr marL="3428497" indent="-228567" algn="ctr" defTabSz="957123" eaLnBrk="0" fontAlgn="base" hangingPunct="0">
              <a:spcBef>
                <a:spcPct val="0"/>
              </a:spcBef>
              <a:spcAft>
                <a:spcPct val="0"/>
              </a:spcAft>
              <a:defRPr>
                <a:solidFill>
                  <a:srgbClr val="FFFFCC"/>
                </a:solidFill>
                <a:latin typeface="Arial" charset="0"/>
              </a:defRPr>
            </a:lvl8pPr>
            <a:lvl9pPr marL="3885630" indent="-228567" algn="ctr" defTabSz="957123" eaLnBrk="0" fontAlgn="base" hangingPunct="0">
              <a:spcBef>
                <a:spcPct val="0"/>
              </a:spcBef>
              <a:spcAft>
                <a:spcPct val="0"/>
              </a:spcAft>
              <a:defRPr>
                <a:solidFill>
                  <a:srgbClr val="FFFFCC"/>
                </a:solidFill>
                <a:latin typeface="Arial" charset="0"/>
              </a:defRPr>
            </a:lvl9pPr>
          </a:lstStyle>
          <a:p>
            <a:fld id="{3E5E9D59-7E97-46F6-AD44-35DE6C1BE01F}" type="slidenum">
              <a:rPr lang="en-US" altLang="en-US" smtClean="0">
                <a:solidFill>
                  <a:prstClr val="black"/>
                </a:solidFill>
              </a:rPr>
              <a:pPr/>
              <a:t>16</a:t>
            </a:fld>
            <a:endParaRPr lang="en-US" altLang="en-US" smtClean="0">
              <a:solidFill>
                <a:prstClr val="black"/>
              </a:solidFill>
            </a:endParaRPr>
          </a:p>
        </p:txBody>
      </p:sp>
      <p:sp>
        <p:nvSpPr>
          <p:cNvPr id="108547" name="Rectangle 2"/>
          <p:cNvSpPr>
            <a:spLocks noGrp="1" noRot="1" noChangeAspect="1" noChangeArrowheads="1" noTextEdit="1"/>
          </p:cNvSpPr>
          <p:nvPr>
            <p:ph type="sldImg"/>
          </p:nvPr>
        </p:nvSpPr>
        <p:spPr>
          <a:xfrm>
            <a:off x="1258888" y="719138"/>
            <a:ext cx="4800600" cy="3600450"/>
          </a:xfrm>
          <a:ln/>
        </p:spPr>
      </p:sp>
      <p:sp>
        <p:nvSpPr>
          <p:cNvPr id="108548" name="Rectangle 3"/>
          <p:cNvSpPr>
            <a:spLocks noGrp="1" noChangeArrowheads="1"/>
          </p:cNvSpPr>
          <p:nvPr>
            <p:ph type="body" idx="1"/>
          </p:nvPr>
        </p:nvSpPr>
        <p:spPr>
          <a:noFill/>
        </p:spPr>
        <p:txBody>
          <a:bodyPr/>
          <a:lstStyle/>
          <a:p>
            <a:pPr eaLnBrk="1" hangingPunct="1"/>
            <a:r>
              <a:rPr lang="en-US" altLang="en-US" dirty="0" smtClean="0"/>
              <a:t>Over 300 deaths and 1000 new cases of diabetes</a:t>
            </a:r>
            <a:r>
              <a:rPr lang="en-US" altLang="en-US" baseline="0" dirty="0" smtClean="0"/>
              <a:t> </a:t>
            </a:r>
            <a:r>
              <a:rPr lang="en-US" altLang="en-US" dirty="0" smtClean="0"/>
              <a:t>per year would</a:t>
            </a:r>
            <a:r>
              <a:rPr lang="en-US" altLang="en-US" baseline="0" dirty="0" smtClean="0"/>
              <a:t> be prevented, with very modest changes in </a:t>
            </a:r>
            <a:r>
              <a:rPr lang="en-US" altLang="en-US" baseline="0" dirty="0" err="1" smtClean="0"/>
              <a:t>behaviour</a:t>
            </a:r>
            <a:r>
              <a:rPr lang="en-US" altLang="en-US" baseline="0" dirty="0" smtClean="0"/>
              <a:t>, and with substantial co-benefits (environmental, congestion, municipal costs)</a:t>
            </a:r>
          </a:p>
          <a:p>
            <a:pPr eaLnBrk="1" hangingPunct="1"/>
            <a:endParaRPr lang="en-US" alt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err="1" smtClean="0"/>
              <a:t>Metrolinx</a:t>
            </a:r>
            <a:r>
              <a:rPr lang="en-US" altLang="en-US" dirty="0" smtClean="0"/>
              <a:t> $2</a:t>
            </a:r>
            <a:r>
              <a:rPr lang="en-US" altLang="en-US" baseline="0" dirty="0" smtClean="0"/>
              <a:t> billion annually, $50 billion total investment</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746336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Listed below are some initial changes which may improve opportunities for active transportation in rural communities, thereby achieving the health benefits associated with physical activity: </a:t>
            </a:r>
          </a:p>
          <a:p>
            <a:r>
              <a:rPr lang="en-US" sz="1200" b="0" i="0" u="none" strike="noStrike" kern="1200" baseline="0" dirty="0" smtClean="0">
                <a:solidFill>
                  <a:schemeClr val="tx1"/>
                </a:solidFill>
                <a:latin typeface="Arial" charset="0"/>
                <a:ea typeface="+mn-ea"/>
                <a:cs typeface="+mn-cs"/>
              </a:rPr>
              <a:t> Activity destinations and facilities, whether they be a naturalized trail system, dedicated bike paths/lanes, children’s park or a formal recreational facility (i.e. soccer fields/swimming pool, etc.) should be adequately distributed throughout a community making access to such facilities as equitable as possible. </a:t>
            </a:r>
          </a:p>
          <a:p>
            <a:r>
              <a:rPr lang="en-US" sz="1200" b="0" i="0" u="none" strike="noStrike" kern="1200" baseline="0" dirty="0" smtClean="0">
                <a:solidFill>
                  <a:schemeClr val="tx1"/>
                </a:solidFill>
                <a:latin typeface="Arial" charset="0"/>
                <a:ea typeface="+mn-ea"/>
                <a:cs typeface="+mn-cs"/>
              </a:rPr>
              <a:t> Innovative ideas such as late night school buses and organized car pools that can transport youth to recreational amenities within their communities. </a:t>
            </a:r>
          </a:p>
          <a:p>
            <a:r>
              <a:rPr lang="en-US" sz="1200" b="0" i="0" u="none" strike="noStrike" kern="1200" baseline="0" dirty="0" smtClean="0">
                <a:solidFill>
                  <a:schemeClr val="tx1"/>
                </a:solidFill>
                <a:latin typeface="Arial" charset="0"/>
                <a:ea typeface="+mn-ea"/>
                <a:cs typeface="+mn-cs"/>
              </a:rPr>
              <a:t> Where population density warrants, development of mass public transit should be a priority. </a:t>
            </a:r>
          </a:p>
          <a:p>
            <a:r>
              <a:rPr lang="en-US" sz="1200" b="0" i="0" u="none" strike="noStrike" kern="1200" baseline="0" dirty="0" smtClean="0">
                <a:solidFill>
                  <a:schemeClr val="tx1"/>
                </a:solidFill>
                <a:latin typeface="Arial" charset="0"/>
                <a:ea typeface="+mn-ea"/>
                <a:cs typeface="+mn-cs"/>
              </a:rPr>
              <a:t> New streets should have good connectivity with the existing street pattern, based on a grid pattern. As well, streets should have clear connections to trail systems within a community. </a:t>
            </a:r>
          </a:p>
          <a:p>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17</a:t>
            </a:fld>
            <a:endParaRPr lang="en-US"/>
          </a:p>
        </p:txBody>
      </p:sp>
    </p:spTree>
    <p:extLst>
      <p:ext uri="{BB962C8B-B14F-4D97-AF65-F5344CB8AC3E}">
        <p14:creationId xmlns:p14="http://schemas.microsoft.com/office/powerpoint/2010/main" val="3103356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pPr eaLnBrk="1" hangingPunct="1"/>
            <a:endParaRPr lang="en-US" altLang="en-US" dirty="0"/>
          </a:p>
        </p:txBody>
      </p:sp>
      <p:sp>
        <p:nvSpPr>
          <p:cNvPr id="110596" name="Slide Number Placeholder 3"/>
          <p:cNvSpPr>
            <a:spLocks noGrp="1"/>
          </p:cNvSpPr>
          <p:nvPr>
            <p:ph type="sldNum" sz="quarter" idx="5"/>
          </p:nvPr>
        </p:nvSpPr>
        <p:spPr>
          <a:noFill/>
        </p:spPr>
        <p:txBody>
          <a:bodyPr/>
          <a:lstStyle>
            <a:lvl1pPr defTabSz="957263">
              <a:defRPr>
                <a:solidFill>
                  <a:srgbClr val="FFFFCC"/>
                </a:solidFill>
                <a:latin typeface="Arial" charset="0"/>
              </a:defRPr>
            </a:lvl1pPr>
            <a:lvl2pPr marL="742950" indent="-285750" defTabSz="957263">
              <a:defRPr>
                <a:solidFill>
                  <a:srgbClr val="FFFFCC"/>
                </a:solidFill>
                <a:latin typeface="Arial" charset="0"/>
              </a:defRPr>
            </a:lvl2pPr>
            <a:lvl3pPr marL="1143000" indent="-228600" defTabSz="957263">
              <a:defRPr>
                <a:solidFill>
                  <a:srgbClr val="FFFFCC"/>
                </a:solidFill>
                <a:latin typeface="Arial" charset="0"/>
              </a:defRPr>
            </a:lvl3pPr>
            <a:lvl4pPr marL="1600200" indent="-228600" defTabSz="957263">
              <a:defRPr>
                <a:solidFill>
                  <a:srgbClr val="FFFFCC"/>
                </a:solidFill>
                <a:latin typeface="Arial" charset="0"/>
              </a:defRPr>
            </a:lvl4pPr>
            <a:lvl5pPr marL="2057400" indent="-228600" defTabSz="957263">
              <a:defRPr>
                <a:solidFill>
                  <a:srgbClr val="FFFFCC"/>
                </a:solidFill>
                <a:latin typeface="Arial" charset="0"/>
              </a:defRPr>
            </a:lvl5pPr>
            <a:lvl6pPr marL="2514600" indent="-228600" algn="ctr" defTabSz="957263" eaLnBrk="0" fontAlgn="base" hangingPunct="0">
              <a:spcBef>
                <a:spcPct val="0"/>
              </a:spcBef>
              <a:spcAft>
                <a:spcPct val="0"/>
              </a:spcAft>
              <a:defRPr>
                <a:solidFill>
                  <a:srgbClr val="FFFFCC"/>
                </a:solidFill>
                <a:latin typeface="Arial" charset="0"/>
              </a:defRPr>
            </a:lvl6pPr>
            <a:lvl7pPr marL="2971800" indent="-228600" algn="ctr" defTabSz="957263" eaLnBrk="0" fontAlgn="base" hangingPunct="0">
              <a:spcBef>
                <a:spcPct val="0"/>
              </a:spcBef>
              <a:spcAft>
                <a:spcPct val="0"/>
              </a:spcAft>
              <a:defRPr>
                <a:solidFill>
                  <a:srgbClr val="FFFFCC"/>
                </a:solidFill>
                <a:latin typeface="Arial" charset="0"/>
              </a:defRPr>
            </a:lvl7pPr>
            <a:lvl8pPr marL="3429000" indent="-228600" algn="ctr" defTabSz="957263" eaLnBrk="0" fontAlgn="base" hangingPunct="0">
              <a:spcBef>
                <a:spcPct val="0"/>
              </a:spcBef>
              <a:spcAft>
                <a:spcPct val="0"/>
              </a:spcAft>
              <a:defRPr>
                <a:solidFill>
                  <a:srgbClr val="FFFFCC"/>
                </a:solidFill>
                <a:latin typeface="Arial" charset="0"/>
              </a:defRPr>
            </a:lvl8pPr>
            <a:lvl9pPr marL="3886200" indent="-228600" algn="ctr" defTabSz="957263" eaLnBrk="0" fontAlgn="base" hangingPunct="0">
              <a:spcBef>
                <a:spcPct val="0"/>
              </a:spcBef>
              <a:spcAft>
                <a:spcPct val="0"/>
              </a:spcAft>
              <a:defRPr>
                <a:solidFill>
                  <a:srgbClr val="FFFFCC"/>
                </a:solidFill>
                <a:latin typeface="Arial" charset="0"/>
              </a:defRPr>
            </a:lvl9pPr>
          </a:lstStyle>
          <a:p>
            <a:fld id="{B69CFC51-54C3-4B59-B59B-008AAECA11F4}" type="slidenum">
              <a:rPr lang="de-DE" altLang="en-US" smtClean="0">
                <a:solidFill>
                  <a:prstClr val="black"/>
                </a:solidFill>
              </a:rPr>
              <a:pPr/>
              <a:t>18</a:t>
            </a:fld>
            <a:endParaRPr lang="de-DE" alt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pPr eaLnBrk="1" hangingPunct="1"/>
            <a:endParaRPr lang="en-US" altLang="en-US" dirty="0" smtClean="0"/>
          </a:p>
        </p:txBody>
      </p:sp>
      <p:sp>
        <p:nvSpPr>
          <p:cNvPr id="113668" name="Slide Number Placeholder 3"/>
          <p:cNvSpPr>
            <a:spLocks noGrp="1"/>
          </p:cNvSpPr>
          <p:nvPr>
            <p:ph type="sldNum" sz="quarter" idx="5"/>
          </p:nvPr>
        </p:nvSpPr>
        <p:spPr>
          <a:noFill/>
        </p:spPr>
        <p:txBody>
          <a:bodyPr/>
          <a:lstStyle>
            <a:lvl1pPr defTabSz="957263">
              <a:defRPr>
                <a:solidFill>
                  <a:srgbClr val="FFFFCC"/>
                </a:solidFill>
                <a:latin typeface="Arial" charset="0"/>
              </a:defRPr>
            </a:lvl1pPr>
            <a:lvl2pPr marL="742950" indent="-285750" defTabSz="957263">
              <a:defRPr>
                <a:solidFill>
                  <a:srgbClr val="FFFFCC"/>
                </a:solidFill>
                <a:latin typeface="Arial" charset="0"/>
              </a:defRPr>
            </a:lvl2pPr>
            <a:lvl3pPr marL="1143000" indent="-228600" defTabSz="957263">
              <a:defRPr>
                <a:solidFill>
                  <a:srgbClr val="FFFFCC"/>
                </a:solidFill>
                <a:latin typeface="Arial" charset="0"/>
              </a:defRPr>
            </a:lvl3pPr>
            <a:lvl4pPr marL="1600200" indent="-228600" defTabSz="957263">
              <a:defRPr>
                <a:solidFill>
                  <a:srgbClr val="FFFFCC"/>
                </a:solidFill>
                <a:latin typeface="Arial" charset="0"/>
              </a:defRPr>
            </a:lvl4pPr>
            <a:lvl5pPr marL="2057400" indent="-228600" defTabSz="957263">
              <a:defRPr>
                <a:solidFill>
                  <a:srgbClr val="FFFFCC"/>
                </a:solidFill>
                <a:latin typeface="Arial" charset="0"/>
              </a:defRPr>
            </a:lvl5pPr>
            <a:lvl6pPr marL="2514600" indent="-228600" algn="ctr" defTabSz="957263" eaLnBrk="0" fontAlgn="base" hangingPunct="0">
              <a:spcBef>
                <a:spcPct val="0"/>
              </a:spcBef>
              <a:spcAft>
                <a:spcPct val="0"/>
              </a:spcAft>
              <a:defRPr>
                <a:solidFill>
                  <a:srgbClr val="FFFFCC"/>
                </a:solidFill>
                <a:latin typeface="Arial" charset="0"/>
              </a:defRPr>
            </a:lvl6pPr>
            <a:lvl7pPr marL="2971800" indent="-228600" algn="ctr" defTabSz="957263" eaLnBrk="0" fontAlgn="base" hangingPunct="0">
              <a:spcBef>
                <a:spcPct val="0"/>
              </a:spcBef>
              <a:spcAft>
                <a:spcPct val="0"/>
              </a:spcAft>
              <a:defRPr>
                <a:solidFill>
                  <a:srgbClr val="FFFFCC"/>
                </a:solidFill>
                <a:latin typeface="Arial" charset="0"/>
              </a:defRPr>
            </a:lvl7pPr>
            <a:lvl8pPr marL="3429000" indent="-228600" algn="ctr" defTabSz="957263" eaLnBrk="0" fontAlgn="base" hangingPunct="0">
              <a:spcBef>
                <a:spcPct val="0"/>
              </a:spcBef>
              <a:spcAft>
                <a:spcPct val="0"/>
              </a:spcAft>
              <a:defRPr>
                <a:solidFill>
                  <a:srgbClr val="FFFFCC"/>
                </a:solidFill>
                <a:latin typeface="Arial" charset="0"/>
              </a:defRPr>
            </a:lvl8pPr>
            <a:lvl9pPr marL="3886200" indent="-228600" algn="ctr" defTabSz="957263" eaLnBrk="0" fontAlgn="base" hangingPunct="0">
              <a:spcBef>
                <a:spcPct val="0"/>
              </a:spcBef>
              <a:spcAft>
                <a:spcPct val="0"/>
              </a:spcAft>
              <a:defRPr>
                <a:solidFill>
                  <a:srgbClr val="FFFFCC"/>
                </a:solidFill>
                <a:latin typeface="Arial" charset="0"/>
              </a:defRPr>
            </a:lvl9pPr>
          </a:lstStyle>
          <a:p>
            <a:fld id="{BF7D68A5-2DDC-4950-B285-ECCBE1E4D251}" type="slidenum">
              <a:rPr lang="en-US" altLang="en-US" smtClean="0">
                <a:solidFill>
                  <a:schemeClr val="tx1"/>
                </a:solidFill>
              </a:rPr>
              <a:pPr/>
              <a:t>19</a:t>
            </a:fld>
            <a:endParaRPr lang="en-US" altLang="en-US" smtClean="0">
              <a:solidFill>
                <a:schemeClr val="tx1"/>
              </a:solidFill>
            </a:endParaRPr>
          </a:p>
        </p:txBody>
      </p:sp>
    </p:spTree>
    <p:extLst>
      <p:ext uri="{BB962C8B-B14F-4D97-AF65-F5344CB8AC3E}">
        <p14:creationId xmlns:p14="http://schemas.microsoft.com/office/powerpoint/2010/main" val="301305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t>http://report.mitigation2014.org/spm/ipcc_wg3_ar5_summary-for-policymakers_approved.pdf</a:t>
            </a:r>
          </a:p>
          <a:p>
            <a:pPr eaLnBrk="1" hangingPunct="1"/>
            <a:r>
              <a:rPr lang="en-US" altLang="en-US" b="1" dirty="0" smtClean="0"/>
              <a:t>Summary for Policymakers IPCC WGIII AR5</a:t>
            </a:r>
          </a:p>
          <a:p>
            <a:pPr eaLnBrk="1" hangingPunct="1"/>
            <a:endParaRPr lang="en-US" altLang="en-US" dirty="0" smtClean="0"/>
          </a:p>
          <a:p>
            <a:pPr eaLnBrk="1" hangingPunct="1"/>
            <a:r>
              <a:rPr lang="en-US" altLang="en-US" dirty="0" smtClean="0"/>
              <a:t>The next two decades present a window of opportunity for mitigation in urban areas, as a large</a:t>
            </a:r>
          </a:p>
          <a:p>
            <a:pPr eaLnBrk="1" hangingPunct="1"/>
            <a:r>
              <a:rPr lang="en-US" altLang="en-US" dirty="0" smtClean="0"/>
              <a:t>portion of the world’s urban areas will be developed during this period (limited evidence, high</a:t>
            </a:r>
          </a:p>
          <a:p>
            <a:pPr eaLnBrk="1" hangingPunct="1"/>
            <a:r>
              <a:rPr lang="en-US" altLang="en-US" dirty="0" smtClean="0"/>
              <a:t>agreement). Accounting for trends in declining population densities, and continued economic and</a:t>
            </a:r>
          </a:p>
          <a:p>
            <a:pPr eaLnBrk="1" hangingPunct="1"/>
            <a:r>
              <a:rPr lang="en-US" altLang="en-US" dirty="0" smtClean="0"/>
              <a:t>population growth, urban land cover is projected to expand by 56–310% between 2000 and 2030.</a:t>
            </a:r>
          </a:p>
          <a:p>
            <a:pPr eaLnBrk="1" hangingPunct="1"/>
            <a:r>
              <a:rPr lang="en-US" altLang="en-US" dirty="0" smtClean="0"/>
              <a:t>[12.2, 12.3, 12.4, 12.8]</a:t>
            </a:r>
          </a:p>
          <a:p>
            <a:pPr eaLnBrk="1" hangingPunct="1"/>
            <a:endParaRPr lang="en-US" altLang="en-US" dirty="0" smtClean="0"/>
          </a:p>
          <a:p>
            <a:pPr eaLnBrk="1" hangingPunct="1"/>
            <a:endParaRPr lang="en-US" altLang="en-US" dirty="0" smtClean="0"/>
          </a:p>
          <a:p>
            <a:pPr eaLnBrk="1" hangingPunct="1"/>
            <a:r>
              <a:rPr lang="en-US" altLang="en-US" dirty="0" smtClean="0"/>
              <a:t>Mitigation options in urban areas vary by urbanization trajectories and are expected to be most</a:t>
            </a:r>
          </a:p>
          <a:p>
            <a:pPr eaLnBrk="1" hangingPunct="1"/>
            <a:r>
              <a:rPr lang="en-US" altLang="en-US" dirty="0" smtClean="0"/>
              <a:t>effective when policy instruments are bundled (robust evidence, high agreement). Infrastructure</a:t>
            </a:r>
          </a:p>
          <a:p>
            <a:pPr eaLnBrk="1" hangingPunct="1"/>
            <a:r>
              <a:rPr lang="en-US" altLang="en-US" dirty="0" smtClean="0"/>
              <a:t>and urban form are strongly interlinked, and lock‐in patterns of land use, transport choice, housing,</a:t>
            </a:r>
          </a:p>
          <a:p>
            <a:pPr eaLnBrk="1" hangingPunct="1"/>
            <a:r>
              <a:rPr lang="en-US" altLang="en-US" dirty="0" smtClean="0"/>
              <a:t>and </a:t>
            </a:r>
            <a:r>
              <a:rPr lang="en-US" altLang="en-US" dirty="0" err="1" smtClean="0"/>
              <a:t>behaviour</a:t>
            </a:r>
            <a:r>
              <a:rPr lang="en-US" altLang="en-US" dirty="0" smtClean="0"/>
              <a:t>. Effective mitigation strategies involve packages of mutually reinforcing policies,</a:t>
            </a:r>
          </a:p>
          <a:p>
            <a:pPr eaLnBrk="1" hangingPunct="1"/>
            <a:r>
              <a:rPr lang="en-US" altLang="en-US" dirty="0" smtClean="0"/>
              <a:t>including co‐locating high residential with high employment densities, achieving high diversity and</a:t>
            </a:r>
          </a:p>
          <a:p>
            <a:pPr eaLnBrk="1" hangingPunct="1"/>
            <a:r>
              <a:rPr lang="en-US" altLang="en-US" dirty="0" smtClean="0"/>
              <a:t>integration of land uses, increasing accessibility and investing in public transport and other demand</a:t>
            </a:r>
          </a:p>
          <a:p>
            <a:pPr eaLnBrk="1" hangingPunct="1"/>
            <a:r>
              <a:rPr lang="en-US" altLang="en-US" dirty="0" smtClean="0"/>
              <a:t>management measures. [8.4, 12.3, 12.4, 12.5, 12.6]</a:t>
            </a:r>
          </a:p>
          <a:p>
            <a:pPr eaLnBrk="1" hangingPunct="1"/>
            <a:endParaRPr lang="en-US" altLang="en-US" b="1" dirty="0" smtClean="0"/>
          </a:p>
          <a:p>
            <a:pPr eaLnBrk="1" hangingPunct="1"/>
            <a:r>
              <a:rPr lang="en-US" altLang="en-US" b="1" dirty="0" smtClean="0"/>
              <a:t>SPM.5.1 </a:t>
            </a:r>
            <a:r>
              <a:rPr lang="en-US" altLang="en-US" b="1" dirty="0" err="1" smtClean="0"/>
              <a:t>Sectoral</a:t>
            </a:r>
            <a:r>
              <a:rPr lang="en-US" altLang="en-US" b="1" dirty="0" smtClean="0"/>
              <a:t> and national policies</a:t>
            </a:r>
          </a:p>
          <a:p>
            <a:pPr eaLnBrk="1" hangingPunct="1"/>
            <a:r>
              <a:rPr lang="en-US" altLang="en-US" dirty="0" smtClean="0"/>
              <a:t>Substantial reductions in emissions would require large changes in investment patterns. Mitigation</a:t>
            </a:r>
          </a:p>
          <a:p>
            <a:pPr eaLnBrk="1" hangingPunct="1"/>
            <a:r>
              <a:rPr lang="en-US" altLang="en-US" dirty="0" smtClean="0"/>
              <a:t>scenarios in which policies stabilize atmospheric concentrations (without overshoot) in the range</a:t>
            </a:r>
          </a:p>
          <a:p>
            <a:pPr eaLnBrk="1" hangingPunct="1"/>
            <a:r>
              <a:rPr lang="en-US" altLang="en-US" dirty="0" smtClean="0"/>
              <a:t>from 430 to 530 ppm CO2eq by 2100 lead to substantial shifts in annual investment flows during the</a:t>
            </a:r>
          </a:p>
          <a:p>
            <a:pPr eaLnBrk="1" hangingPunct="1"/>
            <a:r>
              <a:rPr lang="en-US" altLang="en-US" dirty="0" smtClean="0"/>
              <a:t>period 2010–2029 compared to baseline scenarios (Figure SPM.9).</a:t>
            </a:r>
          </a:p>
          <a:p>
            <a:pPr eaLnBrk="1" hangingPunct="1"/>
            <a:r>
              <a:rPr lang="en-US" altLang="en-US" dirty="0" smtClean="0"/>
              <a:t>In addition, annual</a:t>
            </a:r>
          </a:p>
          <a:p>
            <a:pPr eaLnBrk="1" hangingPunct="1"/>
            <a:r>
              <a:rPr lang="en-US" altLang="en-US" dirty="0" smtClean="0"/>
              <a:t>incremental energy efficiency investments in transport, buildings and industry is projected to</a:t>
            </a:r>
          </a:p>
          <a:p>
            <a:pPr eaLnBrk="1" hangingPunct="1"/>
            <a:r>
              <a:rPr lang="en-US" altLang="en-US" dirty="0" smtClean="0"/>
              <a:t>increase by about USD 336 (1–641) billion (limited evidence, medium agreement), frequently</a:t>
            </a:r>
          </a:p>
          <a:p>
            <a:pPr eaLnBrk="1" hangingPunct="1"/>
            <a:r>
              <a:rPr lang="en-US" altLang="en-US" dirty="0" smtClean="0"/>
              <a:t>involving modernization of existing equipment. [13.11, 16.2.2]</a:t>
            </a:r>
          </a:p>
          <a:p>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5</a:t>
            </a:fld>
            <a:endParaRPr lang="en-US"/>
          </a:p>
        </p:txBody>
      </p:sp>
    </p:spTree>
    <p:extLst>
      <p:ext uri="{BB962C8B-B14F-4D97-AF65-F5344CB8AC3E}">
        <p14:creationId xmlns:p14="http://schemas.microsoft.com/office/powerpoint/2010/main" val="358029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57263">
              <a:defRPr>
                <a:solidFill>
                  <a:srgbClr val="FFFFCC"/>
                </a:solidFill>
                <a:latin typeface="Arial" charset="0"/>
              </a:defRPr>
            </a:lvl1pPr>
            <a:lvl2pPr marL="742950" indent="-285750" defTabSz="957263">
              <a:defRPr>
                <a:solidFill>
                  <a:srgbClr val="FFFFCC"/>
                </a:solidFill>
                <a:latin typeface="Arial" charset="0"/>
              </a:defRPr>
            </a:lvl2pPr>
            <a:lvl3pPr marL="1143000" indent="-228600" defTabSz="957263">
              <a:defRPr>
                <a:solidFill>
                  <a:srgbClr val="FFFFCC"/>
                </a:solidFill>
                <a:latin typeface="Arial" charset="0"/>
              </a:defRPr>
            </a:lvl3pPr>
            <a:lvl4pPr marL="1600200" indent="-228600" defTabSz="957263">
              <a:defRPr>
                <a:solidFill>
                  <a:srgbClr val="FFFFCC"/>
                </a:solidFill>
                <a:latin typeface="Arial" charset="0"/>
              </a:defRPr>
            </a:lvl4pPr>
            <a:lvl5pPr marL="2057400" indent="-228600" defTabSz="957263">
              <a:defRPr>
                <a:solidFill>
                  <a:srgbClr val="FFFFCC"/>
                </a:solidFill>
                <a:latin typeface="Arial" charset="0"/>
              </a:defRPr>
            </a:lvl5pPr>
            <a:lvl6pPr marL="2514600" indent="-228600" algn="ctr" defTabSz="957263" eaLnBrk="0" fontAlgn="base" hangingPunct="0">
              <a:spcBef>
                <a:spcPct val="0"/>
              </a:spcBef>
              <a:spcAft>
                <a:spcPct val="0"/>
              </a:spcAft>
              <a:defRPr>
                <a:solidFill>
                  <a:srgbClr val="FFFFCC"/>
                </a:solidFill>
                <a:latin typeface="Arial" charset="0"/>
              </a:defRPr>
            </a:lvl6pPr>
            <a:lvl7pPr marL="2971800" indent="-228600" algn="ctr" defTabSz="957263" eaLnBrk="0" fontAlgn="base" hangingPunct="0">
              <a:spcBef>
                <a:spcPct val="0"/>
              </a:spcBef>
              <a:spcAft>
                <a:spcPct val="0"/>
              </a:spcAft>
              <a:defRPr>
                <a:solidFill>
                  <a:srgbClr val="FFFFCC"/>
                </a:solidFill>
                <a:latin typeface="Arial" charset="0"/>
              </a:defRPr>
            </a:lvl7pPr>
            <a:lvl8pPr marL="3429000" indent="-228600" algn="ctr" defTabSz="957263" eaLnBrk="0" fontAlgn="base" hangingPunct="0">
              <a:spcBef>
                <a:spcPct val="0"/>
              </a:spcBef>
              <a:spcAft>
                <a:spcPct val="0"/>
              </a:spcAft>
              <a:defRPr>
                <a:solidFill>
                  <a:srgbClr val="FFFFCC"/>
                </a:solidFill>
                <a:latin typeface="Arial" charset="0"/>
              </a:defRPr>
            </a:lvl8pPr>
            <a:lvl9pPr marL="3886200" indent="-228600" algn="ctr" defTabSz="957263" eaLnBrk="0" fontAlgn="base" hangingPunct="0">
              <a:spcBef>
                <a:spcPct val="0"/>
              </a:spcBef>
              <a:spcAft>
                <a:spcPct val="0"/>
              </a:spcAft>
              <a:defRPr>
                <a:solidFill>
                  <a:srgbClr val="FFFFCC"/>
                </a:solidFill>
                <a:latin typeface="Arial" charset="0"/>
              </a:defRPr>
            </a:lvl9pPr>
          </a:lstStyle>
          <a:p>
            <a:fld id="{ABBE9D24-2E90-4DCC-A253-BF100C8D5E00}" type="slidenum">
              <a:rPr lang="en-US" altLang="en-US" smtClean="0">
                <a:solidFill>
                  <a:prstClr val="black"/>
                </a:solidFill>
              </a:rPr>
              <a:pPr/>
              <a:t>6</a:t>
            </a:fld>
            <a:endParaRPr lang="en-US" altLang="en-US" smtClean="0">
              <a:solidFill>
                <a:prstClr val="black"/>
              </a:solidFill>
            </a:endParaRPr>
          </a:p>
        </p:txBody>
      </p:sp>
      <p:sp>
        <p:nvSpPr>
          <p:cNvPr id="81923" name="Rectangle 2"/>
          <p:cNvSpPr>
            <a:spLocks noGrp="1" noRot="1" noChangeAspect="1" noChangeArrowheads="1" noTextEdit="1"/>
          </p:cNvSpPr>
          <p:nvPr>
            <p:ph type="sldImg"/>
          </p:nvPr>
        </p:nvSpPr>
        <p:spPr>
          <a:xfrm>
            <a:off x="1258888" y="720725"/>
            <a:ext cx="4800600" cy="3600450"/>
          </a:xfrm>
          <a:ln/>
        </p:spPr>
      </p:sp>
      <p:sp>
        <p:nvSpPr>
          <p:cNvPr id="81924" name="Rectangle 3"/>
          <p:cNvSpPr>
            <a:spLocks noGrp="1" noChangeArrowheads="1"/>
          </p:cNvSpPr>
          <p:nvPr>
            <p:ph type="body" idx="1"/>
          </p:nvPr>
        </p:nvSpPr>
        <p:spPr>
          <a:xfrm>
            <a:off x="731838" y="4560888"/>
            <a:ext cx="5851525" cy="4319587"/>
          </a:xfrm>
          <a:noFill/>
        </p:spPr>
        <p:txBody>
          <a:bodyPr/>
          <a:lstStyle/>
          <a:p>
            <a:pPr eaLnBrk="1" hangingPunct="1"/>
            <a:r>
              <a:rPr lang="en-US" altLang="en-US" dirty="0" smtClean="0"/>
              <a:t>Source: Statistics Canada, health indicators May 2002</a:t>
            </a:r>
          </a:p>
        </p:txBody>
      </p:sp>
    </p:spTree>
    <p:extLst>
      <p:ext uri="{BB962C8B-B14F-4D97-AF65-F5344CB8AC3E}">
        <p14:creationId xmlns:p14="http://schemas.microsoft.com/office/powerpoint/2010/main" val="403424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tx1"/>
                </a:solidFill>
                <a:effectLst/>
              </a:rPr>
              <a:t>Sources: Ontario Diabetes Database (2011). Institute for Clinical and Evaluative Sciences (ICES), Toronto, Ontario, 2013.</a:t>
            </a:r>
          </a:p>
          <a:p>
            <a:pPr algn="l"/>
            <a:endParaRPr lang="en-US" sz="1200" dirty="0" smtClean="0">
              <a:solidFill>
                <a:schemeClr val="tx1"/>
              </a:solidFill>
              <a:effectLst/>
            </a:endParaRPr>
          </a:p>
          <a:p>
            <a:pPr algn="l"/>
            <a:r>
              <a:rPr lang="en-US" sz="1200" dirty="0" err="1" smtClean="0">
                <a:solidFill>
                  <a:schemeClr val="tx1"/>
                </a:solidFill>
                <a:effectLst/>
              </a:rPr>
              <a:t>Rosalla</a:t>
            </a:r>
            <a:r>
              <a:rPr lang="en-US" sz="1200" dirty="0" smtClean="0">
                <a:solidFill>
                  <a:schemeClr val="tx1"/>
                </a:solidFill>
                <a:effectLst/>
              </a:rPr>
              <a:t>, L C et al, 2010. A population based risk algorithm for the development of diabetes: Development and validation of the diabetes population risk tool (</a:t>
            </a:r>
            <a:r>
              <a:rPr lang="en-US" sz="1200" dirty="0" err="1" smtClean="0">
                <a:solidFill>
                  <a:schemeClr val="tx1"/>
                </a:solidFill>
                <a:effectLst/>
              </a:rPr>
              <a:t>DPoRT</a:t>
            </a:r>
            <a:r>
              <a:rPr lang="en-US" sz="1200" dirty="0" smtClean="0">
                <a:solidFill>
                  <a:schemeClr val="tx1"/>
                </a:solidFill>
                <a:effectLst/>
              </a:rPr>
              <a:t>). J </a:t>
            </a:r>
            <a:r>
              <a:rPr lang="en-US" sz="1200" dirty="0" err="1" smtClean="0">
                <a:solidFill>
                  <a:schemeClr val="tx1"/>
                </a:solidFill>
                <a:effectLst/>
              </a:rPr>
              <a:t>Epidemiol</a:t>
            </a:r>
            <a:r>
              <a:rPr lang="en-US" sz="1200" dirty="0" smtClean="0">
                <a:solidFill>
                  <a:schemeClr val="tx1"/>
                </a:solidFill>
                <a:effectLst/>
              </a:rPr>
              <a:t> Community Health, doi:10.1136/jech.2009.102244</a:t>
            </a:r>
          </a:p>
          <a:p>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7</a:t>
            </a:fld>
            <a:endParaRPr lang="en-US"/>
          </a:p>
        </p:txBody>
      </p:sp>
    </p:spTree>
    <p:extLst>
      <p:ext uri="{BB962C8B-B14F-4D97-AF65-F5344CB8AC3E}">
        <p14:creationId xmlns:p14="http://schemas.microsoft.com/office/powerpoint/2010/main" val="2363779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Disease Prevention Alliance of Canada</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FF0000"/>
                </a:solidFill>
                <a:latin typeface="Arial" charset="0"/>
              </a:rPr>
              <a:t>Source: </a:t>
            </a:r>
            <a:r>
              <a:rPr lang="en-US" sz="1200" dirty="0" err="1" smtClean="0">
                <a:solidFill>
                  <a:srgbClr val="FF0000"/>
                </a:solidFill>
                <a:latin typeface="Arial" charset="0"/>
              </a:rPr>
              <a:t>Pucher</a:t>
            </a:r>
            <a:r>
              <a:rPr lang="en-US" sz="1200" dirty="0" smtClean="0">
                <a:solidFill>
                  <a:srgbClr val="FF0000"/>
                </a:solidFill>
                <a:latin typeface="Arial" charset="0"/>
              </a:rPr>
              <a:t> and </a:t>
            </a:r>
            <a:r>
              <a:rPr lang="en-US" sz="1200" dirty="0" err="1" smtClean="0">
                <a:solidFill>
                  <a:srgbClr val="FF0000"/>
                </a:solidFill>
                <a:latin typeface="Arial" charset="0"/>
              </a:rPr>
              <a:t>Dijkstra</a:t>
            </a:r>
            <a:r>
              <a:rPr lang="en-US" sz="1200" dirty="0" smtClean="0">
                <a:solidFill>
                  <a:srgbClr val="FF0000"/>
                </a:solidFill>
                <a:latin typeface="Arial" charset="0"/>
              </a:rPr>
              <a:t>, “Promoting Safe Walking and Cycling to Improve Public Health, Am Journal of Public Health, September 2003</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8</a:t>
            </a:fld>
            <a:endParaRPr lang="en-US"/>
          </a:p>
        </p:txBody>
      </p:sp>
    </p:spTree>
    <p:extLst>
      <p:ext uri="{BB962C8B-B14F-4D97-AF65-F5344CB8AC3E}">
        <p14:creationId xmlns:p14="http://schemas.microsoft.com/office/powerpoint/2010/main" val="2831460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News article from http://news.asiantown.net/r/13445/lazy-man-fined-for-using-car-to-walk-dog</a:t>
            </a:r>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10</a:t>
            </a:fld>
            <a:endParaRPr lang="en-US"/>
          </a:p>
        </p:txBody>
      </p:sp>
    </p:spTree>
    <p:extLst>
      <p:ext uri="{BB962C8B-B14F-4D97-AF65-F5344CB8AC3E}">
        <p14:creationId xmlns:p14="http://schemas.microsoft.com/office/powerpoint/2010/main" val="2401536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Random web image, </a:t>
            </a:r>
            <a:r>
              <a:rPr lang="en-US" dirty="0" smtClean="0"/>
              <a:t> not verified as Creative Commons</a:t>
            </a:r>
            <a:r>
              <a:rPr lang="en-US" baseline="0" dirty="0" smtClean="0"/>
              <a:t> but was most recently used from this blog site: recently posted at How2GetFat.com. Considering the nature of the image and your use of it we can be </a:t>
            </a:r>
            <a:r>
              <a:rPr lang="en-US" sz="1200" dirty="0" smtClean="0">
                <a:effectLst/>
              </a:rPr>
              <a:t>confident that the doctrine of fair use would apply to the situation.</a:t>
            </a:r>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11</a:t>
            </a:fld>
            <a:endParaRPr lang="en-US"/>
          </a:p>
        </p:txBody>
      </p:sp>
    </p:spTree>
    <p:extLst>
      <p:ext uri="{BB962C8B-B14F-4D97-AF65-F5344CB8AC3E}">
        <p14:creationId xmlns:p14="http://schemas.microsoft.com/office/powerpoint/2010/main" val="195618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Ontario Trauma Registry 2009 reported that RTCs accounted for 35% of in-hospital deaths for 2008 to 2009, and of these injuries and deaths, almost 30% were pedestrians.</a:t>
            </a:r>
            <a:r>
              <a:rPr lang="en-GB" sz="1200" kern="1200" baseline="30000" dirty="0" smtClean="0">
                <a:solidFill>
                  <a:schemeClr val="tx1"/>
                </a:solidFill>
                <a:effectLst/>
                <a:latin typeface="Arial" charset="0"/>
                <a:ea typeface="+mn-ea"/>
                <a:cs typeface="+mn-cs"/>
              </a:rPr>
              <a:t>10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kern="1200" dirty="0" smtClean="0">
                <a:solidFill>
                  <a:schemeClr val="tx1"/>
                </a:solidFill>
                <a:effectLst/>
                <a:latin typeface="Arial" charset="0"/>
                <a:ea typeface="+mn-ea"/>
                <a:cs typeface="+mn-cs"/>
              </a:rPr>
              <a:t>10.</a:t>
            </a:r>
            <a:r>
              <a:rPr lang="en-CA" sz="1200" kern="1200" baseline="0" dirty="0" smtClean="0">
                <a:solidFill>
                  <a:schemeClr val="tx1"/>
                </a:solidFill>
                <a:effectLst/>
                <a:latin typeface="Arial" charset="0"/>
                <a:ea typeface="+mn-ea"/>
                <a:cs typeface="+mn-cs"/>
              </a:rPr>
              <a:t> O</a:t>
            </a:r>
            <a:r>
              <a:rPr lang="en-CA" sz="1200" kern="1200" dirty="0" smtClean="0">
                <a:solidFill>
                  <a:schemeClr val="tx1"/>
                </a:solidFill>
                <a:effectLst/>
                <a:latin typeface="Arial" charset="0"/>
                <a:ea typeface="+mn-ea"/>
                <a:cs typeface="+mn-cs"/>
              </a:rPr>
              <a:t>ffice of the Chief Coroner for Ontario. Pedestrian Death Review.  A Review of all Accidental Pedestrian Deaths in Ontario from January 1</a:t>
            </a:r>
            <a:r>
              <a:rPr lang="en-CA" sz="1200" kern="1200" baseline="30000" dirty="0" smtClean="0">
                <a:solidFill>
                  <a:schemeClr val="tx1"/>
                </a:solidFill>
                <a:effectLst/>
                <a:latin typeface="Arial" charset="0"/>
                <a:ea typeface="+mn-ea"/>
                <a:cs typeface="+mn-cs"/>
              </a:rPr>
              <a:t>st</a:t>
            </a:r>
            <a:r>
              <a:rPr lang="en-CA" sz="1200" kern="1200" dirty="0" smtClean="0">
                <a:solidFill>
                  <a:schemeClr val="tx1"/>
                </a:solidFill>
                <a:effectLst/>
                <a:latin typeface="Arial" charset="0"/>
                <a:ea typeface="+mn-ea"/>
                <a:cs typeface="+mn-cs"/>
              </a:rPr>
              <a:t>, 2010 to December 31</a:t>
            </a:r>
            <a:r>
              <a:rPr lang="en-CA" sz="1200" kern="1200" baseline="30000" dirty="0" smtClean="0">
                <a:solidFill>
                  <a:schemeClr val="tx1"/>
                </a:solidFill>
                <a:effectLst/>
                <a:latin typeface="Arial" charset="0"/>
                <a:ea typeface="+mn-ea"/>
                <a:cs typeface="+mn-cs"/>
              </a:rPr>
              <a:t>st</a:t>
            </a:r>
            <a:r>
              <a:rPr lang="en-CA" sz="1200" kern="1200" dirty="0" smtClean="0">
                <a:solidFill>
                  <a:schemeClr val="tx1"/>
                </a:solidFill>
                <a:effectLst/>
                <a:latin typeface="Arial" charset="0"/>
                <a:ea typeface="+mn-ea"/>
                <a:cs typeface="+mn-cs"/>
              </a:rPr>
              <a:t> 2010.  Accessed May 24, 2015.  Available from </a:t>
            </a:r>
            <a:r>
              <a:rPr lang="en-CA" sz="1200" u="sng" kern="1200" dirty="0" smtClean="0">
                <a:solidFill>
                  <a:schemeClr val="tx1"/>
                </a:solidFill>
                <a:effectLst/>
                <a:latin typeface="Arial" charset="0"/>
                <a:ea typeface="+mn-ea"/>
                <a:cs typeface="+mn-cs"/>
                <a:hlinkClick r:id="rId3"/>
              </a:rPr>
              <a:t>http://www.mcscs.jus.gov.on.ca/english/DeathInvestigations/office_coroner/PublicationsandReports/PedestrianDeathReview/DI_Pedestrian_Death_Review.html</a:t>
            </a:r>
            <a:r>
              <a:rPr lang="en-CA" sz="1200" kern="1200" dirty="0" smtClean="0">
                <a:solidFill>
                  <a:schemeClr val="tx1"/>
                </a:solidFill>
                <a:effectLst/>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kern="1200" dirty="0" smtClean="0">
              <a:solidFill>
                <a:schemeClr val="tx1"/>
              </a:solidFill>
              <a:effectLst/>
              <a:latin typeface="Arial" charset="0"/>
              <a:ea typeface="+mn-ea"/>
              <a:cs typeface="+mn-cs"/>
            </a:endParaRPr>
          </a:p>
          <a:p>
            <a:pPr lvl="0"/>
            <a:r>
              <a:rPr lang="en-GB" sz="1200" kern="1200" dirty="0" smtClean="0">
                <a:solidFill>
                  <a:schemeClr val="tx1"/>
                </a:solidFill>
                <a:effectLst/>
                <a:latin typeface="Arial" charset="0"/>
                <a:ea typeface="+mn-ea"/>
                <a:cs typeface="+mn-cs"/>
              </a:rPr>
              <a:t>Canada’s 2010 Road Safety Strategy set a national target of a 30% decrease in the average number of road users killed and seriously injured </a:t>
            </a:r>
            <a:r>
              <a:rPr lang="en-CA" sz="1200" kern="1200" dirty="0" smtClean="0">
                <a:solidFill>
                  <a:schemeClr val="tx1"/>
                </a:solidFill>
                <a:effectLst/>
                <a:latin typeface="Arial" charset="0"/>
                <a:ea typeface="+mn-ea"/>
                <a:cs typeface="+mn-cs"/>
              </a:rPr>
              <a:t>during the 2008-2010 period over comparable 1996-2001 baseline</a:t>
            </a:r>
            <a:r>
              <a:rPr lang="en-GB" sz="1200" kern="1200" dirty="0" smtClean="0">
                <a:solidFill>
                  <a:schemeClr val="tx1"/>
                </a:solidFill>
                <a:effectLst/>
                <a:latin typeface="Arial" charset="0"/>
                <a:ea typeface="+mn-ea"/>
                <a:cs typeface="+mn-cs"/>
              </a:rPr>
              <a:t> numbers, addressing the specific areas of occupant restraints, impaired driving, commercial vehicle safety, vulnerable road users, speed, intersection safety, rural roads, young drivers and high-risk drivers.</a:t>
            </a:r>
            <a:r>
              <a:rPr lang="en-GB" sz="1200" kern="1200" baseline="30000" dirty="0" smtClean="0">
                <a:solidFill>
                  <a:schemeClr val="tx1"/>
                </a:solidFill>
                <a:effectLst/>
                <a:latin typeface="Arial" charset="0"/>
                <a:ea typeface="+mn-ea"/>
                <a:cs typeface="+mn-cs"/>
              </a:rPr>
              <a:t>11 </a:t>
            </a:r>
            <a:r>
              <a:rPr lang="en-GB" sz="1200" kern="1200" dirty="0" smtClean="0">
                <a:solidFill>
                  <a:schemeClr val="tx1"/>
                </a:solidFill>
                <a:effectLst/>
                <a:latin typeface="Arial" charset="0"/>
                <a:ea typeface="+mn-ea"/>
                <a:cs typeface="+mn-cs"/>
              </a:rPr>
              <a:t>  This goal was largely achieved.  The largest reductions in fatalities occurred on rural roads, followed by crashes involving unrestrained occupants and those involved in intersection crashes.</a:t>
            </a:r>
            <a:r>
              <a:rPr lang="en-GB" sz="1200" kern="1200" baseline="30000" dirty="0" smtClean="0">
                <a:solidFill>
                  <a:schemeClr val="tx1"/>
                </a:solidFill>
                <a:effectLst/>
                <a:latin typeface="Arial" charset="0"/>
                <a:ea typeface="+mn-ea"/>
                <a:cs typeface="+mn-cs"/>
              </a:rPr>
              <a:t>7 </a:t>
            </a:r>
            <a:r>
              <a:rPr lang="en-GB" sz="1200" kern="1200" dirty="0" smtClean="0">
                <a:solidFill>
                  <a:schemeClr val="tx1"/>
                </a:solidFill>
                <a:effectLst/>
                <a:latin typeface="Arial" charset="0"/>
                <a:ea typeface="+mn-ea"/>
                <a:cs typeface="+mn-cs"/>
              </a:rPr>
              <a:t>  Notable progress was achieved for seriously injured unrestrained motor vehicle occupants, those involved in rural road crashes and young drivers.  However, the number of fatally and seriously injured vulnerable road users and drinking drivers experienced the least progress among this national target.</a:t>
            </a:r>
            <a:r>
              <a:rPr lang="en-GB" sz="1200" kern="1200" baseline="30000" dirty="0" smtClean="0">
                <a:solidFill>
                  <a:schemeClr val="tx1"/>
                </a:solidFill>
                <a:effectLst/>
                <a:latin typeface="Arial" charset="0"/>
                <a:ea typeface="+mn-ea"/>
                <a:cs typeface="+mn-cs"/>
              </a:rPr>
              <a:t>7</a:t>
            </a:r>
            <a:r>
              <a:rPr lang="en-GB" sz="1200" kern="1200" dirty="0" smtClean="0">
                <a:solidFill>
                  <a:schemeClr val="tx1"/>
                </a:solidFill>
                <a:effectLst/>
                <a:latin typeface="Arial" charset="0"/>
                <a:ea typeface="+mn-ea"/>
                <a:cs typeface="+mn-cs"/>
              </a:rPr>
              <a:t>  </a:t>
            </a:r>
            <a:r>
              <a:rPr lang="en-CA" sz="1200" kern="1200" dirty="0" smtClean="0">
                <a:solidFill>
                  <a:schemeClr val="tx1"/>
                </a:solidFill>
                <a:effectLst/>
                <a:latin typeface="Arial" charset="0"/>
                <a:ea typeface="+mn-ea"/>
                <a:cs typeface="+mn-cs"/>
              </a:rPr>
              <a:t> </a:t>
            </a:r>
            <a:endParaRPr lang="en-US" sz="1200" kern="1200" dirty="0" smtClean="0">
              <a:solidFill>
                <a:schemeClr val="tx1"/>
              </a:solidFill>
              <a:effectLst/>
              <a:latin typeface="Arial" charset="0"/>
              <a:ea typeface="+mn-ea"/>
              <a:cs typeface="+mn-cs"/>
            </a:endParaRPr>
          </a:p>
          <a:p>
            <a:pPr lvl="0"/>
            <a:r>
              <a:rPr lang="en-CA" sz="1200" kern="1200" dirty="0" smtClean="0">
                <a:solidFill>
                  <a:schemeClr val="tx1"/>
                </a:solidFill>
                <a:effectLst/>
                <a:latin typeface="Arial" charset="0"/>
                <a:ea typeface="+mn-ea"/>
                <a:cs typeface="+mn-cs"/>
              </a:rPr>
              <a:t>7. International Transport Forum.  International Traffic Safety Data and Analysis Group.  Road Safety Annual Report 2013.  Accessed May 24, 2015.  Available from </a:t>
            </a:r>
            <a:r>
              <a:rPr lang="en-CA" sz="1200" u="sng" kern="1200" dirty="0" smtClean="0">
                <a:solidFill>
                  <a:schemeClr val="tx1"/>
                </a:solidFill>
                <a:effectLst/>
                <a:latin typeface="Arial" charset="0"/>
                <a:ea typeface="+mn-ea"/>
                <a:cs typeface="+mn-cs"/>
                <a:hlinkClick r:id="rId4"/>
              </a:rPr>
              <a:t>http://www.internationaltransportforum.org/Irtadpublic/index.html</a:t>
            </a:r>
            <a:r>
              <a:rPr lang="en-CA" sz="1200" kern="1200" dirty="0" smtClean="0">
                <a:solidFill>
                  <a:schemeClr val="tx1"/>
                </a:solidFill>
                <a:effectLst/>
                <a:latin typeface="Arial" charset="0"/>
                <a:ea typeface="+mn-ea"/>
                <a:cs typeface="+mn-cs"/>
              </a:rPr>
              <a:t>.</a:t>
            </a:r>
            <a:endParaRPr lang="en-US" sz="1200" kern="1200" dirty="0" smtClean="0">
              <a:solidFill>
                <a:schemeClr val="tx1"/>
              </a:solidFill>
              <a:effectLst/>
              <a:latin typeface="Arial" charset="0"/>
              <a:ea typeface="+mn-ea"/>
              <a:cs typeface="+mn-cs"/>
            </a:endParaRPr>
          </a:p>
          <a:p>
            <a:pPr lvl="0"/>
            <a:r>
              <a:rPr lang="en-CA" sz="1200" kern="1200" dirty="0" smtClean="0">
                <a:solidFill>
                  <a:schemeClr val="tx1"/>
                </a:solidFill>
                <a:effectLst/>
                <a:latin typeface="Arial" charset="0"/>
                <a:ea typeface="+mn-ea"/>
                <a:cs typeface="+mn-cs"/>
              </a:rPr>
              <a:t> </a:t>
            </a:r>
            <a:endParaRPr lang="en-US" sz="1200" kern="1200" dirty="0" smtClean="0">
              <a:solidFill>
                <a:schemeClr val="tx1"/>
              </a:solidFill>
              <a:effectLst/>
              <a:latin typeface="Arial" charset="0"/>
              <a:ea typeface="+mn-ea"/>
              <a:cs typeface="+mn-cs"/>
            </a:endParaRPr>
          </a:p>
          <a:p>
            <a:pPr lvl="0"/>
            <a:r>
              <a:rPr lang="en-CA" sz="1200" kern="1200" dirty="0" smtClean="0">
                <a:solidFill>
                  <a:schemeClr val="tx1"/>
                </a:solidFill>
                <a:effectLst/>
                <a:latin typeface="Arial" charset="0"/>
                <a:ea typeface="+mn-ea"/>
                <a:cs typeface="+mn-cs"/>
              </a:rPr>
              <a:t>11. Canadian Council of Motor Transport Administrators.  Canada’s Road Safety Strategy 2015. Accessed on May 25, 2015 from </a:t>
            </a:r>
            <a:r>
              <a:rPr lang="en-CA" sz="1200" u="sng" kern="1200" dirty="0" smtClean="0">
                <a:solidFill>
                  <a:schemeClr val="tx1"/>
                </a:solidFill>
                <a:effectLst/>
                <a:latin typeface="Arial" charset="0"/>
                <a:ea typeface="+mn-ea"/>
                <a:cs typeface="+mn-cs"/>
                <a:hlinkClick r:id="rId5"/>
              </a:rPr>
              <a:t>http://ccmta.ca/crss-2015/</a:t>
            </a:r>
            <a:r>
              <a:rPr lang="en-CA" sz="1200" kern="1200" dirty="0" smtClean="0">
                <a:solidFill>
                  <a:schemeClr val="tx1"/>
                </a:solidFill>
                <a:effectLst/>
                <a:latin typeface="Arial" charset="0"/>
                <a:ea typeface="+mn-ea"/>
                <a:cs typeface="+mn-cs"/>
              </a:rPr>
              <a:t>.</a:t>
            </a:r>
          </a:p>
          <a:p>
            <a:pPr lvl="0"/>
            <a:endParaRPr lang="en-CA"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Between 2009 and 2013, fatalities by road user class in Canada was as follows: 50.1% drivers 18.1%, passengers, 15.6% pedestrians, 10.3% motorcyclists, 3.2% bicyclists and others 2.7%.</a:t>
            </a:r>
            <a:r>
              <a:rPr lang="en-GB" sz="1200" kern="1200" baseline="30000" dirty="0" smtClean="0">
                <a:solidFill>
                  <a:schemeClr val="tx1"/>
                </a:solidFill>
                <a:effectLst/>
                <a:latin typeface="Arial" charset="0"/>
                <a:ea typeface="+mn-ea"/>
                <a:cs typeface="+mn-cs"/>
              </a:rPr>
              <a:t>3 </a:t>
            </a:r>
            <a:r>
              <a:rPr lang="en-GB" sz="1200" kern="1200" dirty="0" smtClean="0">
                <a:solidFill>
                  <a:schemeClr val="tx1"/>
                </a:solidFill>
                <a:effectLst/>
                <a:latin typeface="Arial" charset="0"/>
                <a:ea typeface="+mn-ea"/>
                <a:cs typeface="+mn-cs"/>
              </a:rPr>
              <a:t>  In 2013, the reported fatality rate in Canada was 6 per 100,000 licensed drivers and 3.5 per 100,000 population, with an injury rate of 622.1 per 100,000 licensed drivers.</a:t>
            </a:r>
            <a:r>
              <a:rPr lang="en-GB" sz="1200" kern="1200" baseline="30000" dirty="0" smtClean="0">
                <a:solidFill>
                  <a:schemeClr val="tx1"/>
                </a:solidFill>
                <a:effectLst/>
                <a:latin typeface="Arial" charset="0"/>
                <a:ea typeface="+mn-ea"/>
                <a:cs typeface="+mn-cs"/>
              </a:rPr>
              <a:t>3</a:t>
            </a:r>
            <a:r>
              <a:rPr lang="en-GB" sz="1200" kern="1200" dirty="0" smtClean="0">
                <a:solidFill>
                  <a:schemeClr val="tx1"/>
                </a:solidFill>
                <a:effectLst/>
                <a:latin typeface="Arial" charset="0"/>
                <a:ea typeface="+mn-ea"/>
                <a:cs typeface="+mn-cs"/>
              </a:rPr>
              <a:t>  </a:t>
            </a:r>
            <a:endParaRPr lang="en-US" sz="1200" kern="1200" dirty="0" smtClean="0">
              <a:solidFill>
                <a:schemeClr val="tx1"/>
              </a:solidFill>
              <a:effectLst/>
              <a:latin typeface="Arial" charset="0"/>
              <a:ea typeface="+mn-ea"/>
              <a:cs typeface="+mn-cs"/>
            </a:endParaRPr>
          </a:p>
          <a:p>
            <a:pPr lvl="0"/>
            <a:endParaRPr lang="en-US" sz="1200" kern="1200" dirty="0" smtClean="0">
              <a:solidFill>
                <a:schemeClr val="tx1"/>
              </a:solidFill>
              <a:effectLst/>
              <a:latin typeface="Arial" charset="0"/>
              <a:ea typeface="+mn-ea"/>
              <a:cs typeface="+mn-cs"/>
            </a:endParaRPr>
          </a:p>
          <a:p>
            <a:pPr lvl="0"/>
            <a:r>
              <a:rPr lang="en-US" sz="1200" kern="1200" dirty="0" smtClean="0">
                <a:solidFill>
                  <a:schemeClr val="tx1"/>
                </a:solidFill>
                <a:effectLst/>
                <a:latin typeface="Arial" charset="0"/>
                <a:ea typeface="+mn-ea"/>
                <a:cs typeface="+mn-cs"/>
              </a:rPr>
              <a:t>3. </a:t>
            </a:r>
            <a:r>
              <a:rPr lang="en-CA" sz="1200" kern="1200" dirty="0" smtClean="0">
                <a:solidFill>
                  <a:schemeClr val="tx1"/>
                </a:solidFill>
                <a:effectLst/>
                <a:latin typeface="Arial" charset="0"/>
                <a:ea typeface="+mn-ea"/>
                <a:cs typeface="+mn-cs"/>
              </a:rPr>
              <a:t> Canadian Motor Vehicle Traffic Collision Statistics: 2013.  Accessed on May 24, 2015 from </a:t>
            </a:r>
            <a:r>
              <a:rPr lang="en-CA" sz="1200" u="sng" kern="1200" dirty="0" smtClean="0">
                <a:solidFill>
                  <a:schemeClr val="tx1"/>
                </a:solidFill>
                <a:effectLst/>
                <a:latin typeface="Arial" charset="0"/>
                <a:ea typeface="+mn-ea"/>
                <a:cs typeface="+mn-cs"/>
                <a:hlinkClick r:id="rId6"/>
              </a:rPr>
              <a:t>http://www.tc.gc.ca/media/documents/roadsafety/cmvtcs2013_eng.pdf</a:t>
            </a:r>
            <a:r>
              <a:rPr lang="en-US" sz="1200" kern="1200" dirty="0" smtClean="0">
                <a:solidFill>
                  <a:schemeClr val="tx1"/>
                </a:solidFill>
                <a:effectLst/>
                <a:latin typeface="Arial" charset="0"/>
                <a:ea typeface="+mn-ea"/>
                <a:cs typeface="+mn-cs"/>
              </a:rPr>
              <a:t>.</a:t>
            </a:r>
          </a:p>
          <a:p>
            <a:pPr lvl="0"/>
            <a:endParaRPr lang="en-US"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30CD69-E760-4368-AEED-BEFA68EE9D9D}" type="slidenum">
              <a:rPr lang="en-US" smtClean="0"/>
              <a:pPr>
                <a:defRPr/>
              </a:pPr>
              <a:t>13</a:t>
            </a:fld>
            <a:endParaRPr lang="en-US"/>
          </a:p>
        </p:txBody>
      </p:sp>
    </p:spTree>
    <p:extLst>
      <p:ext uri="{BB962C8B-B14F-4D97-AF65-F5344CB8AC3E}">
        <p14:creationId xmlns:p14="http://schemas.microsoft.com/office/powerpoint/2010/main" val="339250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file:///J:\900%20-%20BRANDING\Powerpoint\sexual%20health\HU_cover.jpg"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file:///J:\900%20-%20BRANDING\Powerpoint\sexual%20health\HU_cover.jpg"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4354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6549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17145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52400"/>
            <a:ext cx="49911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728075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link="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3528" y="5229200"/>
            <a:ext cx="7772400" cy="819522"/>
          </a:xfrm>
        </p:spPr>
        <p:txBody>
          <a:bodyPr lIns="0" tIns="0" rIns="0"/>
          <a:lstStyle>
            <a:lvl1pPr algn="l">
              <a:defRPr sz="32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3528" y="5971728"/>
            <a:ext cx="8424936" cy="625624"/>
          </a:xfrm>
        </p:spPr>
        <p:txBody>
          <a:bodyPr lIns="0" tIns="0" rIns="0" bIns="0"/>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40373989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700808"/>
            <a:ext cx="8229600" cy="4425355"/>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16416860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37351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875446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1629626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
        <p:nvSpPr>
          <p:cNvPr id="6" name="Picture Placeholder 2"/>
          <p:cNvSpPr>
            <a:spLocks noGrp="1"/>
          </p:cNvSpPr>
          <p:nvPr>
            <p:ph type="pic" idx="1"/>
          </p:nvPr>
        </p:nvSpPr>
        <p:spPr>
          <a:xfrm>
            <a:off x="1792288" y="1676399"/>
            <a:ext cx="5486400" cy="3051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7"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13"/>
          <p:cNvSpPr>
            <a:spLocks noGrp="1"/>
          </p:cNvSpPr>
          <p:nvPr>
            <p:ph type="body" sz="quarter" idx="13"/>
          </p:nvPr>
        </p:nvSpPr>
        <p:spPr>
          <a:xfrm>
            <a:off x="1789610" y="4800600"/>
            <a:ext cx="5449389" cy="533400"/>
          </a:xfrm>
        </p:spPr>
        <p:txBody>
          <a:bodyPr anchor="b"/>
          <a:lstStyle>
            <a:lvl1pPr marL="0" indent="0">
              <a:buNone/>
              <a:defRPr sz="1600" b="1"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a:t>
            </a:r>
            <a:endParaRPr lang="en-US" dirty="0"/>
          </a:p>
        </p:txBody>
      </p:sp>
    </p:spTree>
    <p:extLst>
      <p:ext uri="{BB962C8B-B14F-4D97-AF65-F5344CB8AC3E}">
        <p14:creationId xmlns:p14="http://schemas.microsoft.com/office/powerpoint/2010/main" val="35686213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22783097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1522586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3134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Picture Placeholder 7"/>
          <p:cNvSpPr>
            <a:spLocks noGrp="1"/>
          </p:cNvSpPr>
          <p:nvPr>
            <p:ph type="pic" sz="quarter" idx="10"/>
          </p:nvPr>
        </p:nvSpPr>
        <p:spPr>
          <a:xfrm>
            <a:off x="0" y="1676400"/>
            <a:ext cx="9144000" cy="3733800"/>
          </a:xfrm>
        </p:spPr>
        <p:txBody>
          <a:bodyPr/>
          <a:lstStyle>
            <a:lvl1pPr marL="0" indent="0" algn="ctr">
              <a:buNone/>
              <a:defRPr/>
            </a:lvl1pPr>
          </a:lstStyle>
          <a:p>
            <a:endParaRPr lang="en-US" dirty="0"/>
          </a:p>
        </p:txBody>
      </p:sp>
      <p:sp>
        <p:nvSpPr>
          <p:cNvPr id="10" name="Text Placeholder 9"/>
          <p:cNvSpPr>
            <a:spLocks noGrp="1"/>
          </p:cNvSpPr>
          <p:nvPr>
            <p:ph type="body" sz="quarter" idx="11" hasCustomPrompt="1"/>
          </p:nvPr>
        </p:nvSpPr>
        <p:spPr>
          <a:xfrm>
            <a:off x="457200" y="5410200"/>
            <a:ext cx="8686800" cy="457200"/>
          </a:xfrm>
        </p:spPr>
        <p:txBody>
          <a:bodyPr lIns="0" rIns="0"/>
          <a:lstStyle>
            <a:lvl1pPr marL="0" indent="0">
              <a:buNone/>
              <a:defRPr sz="1100"/>
            </a:lvl1pPr>
          </a:lstStyle>
          <a:p>
            <a:pPr lvl="0"/>
            <a:r>
              <a:rPr lang="en-US" dirty="0" smtClean="0"/>
              <a:t>caption</a:t>
            </a:r>
            <a:endParaRPr lang="en-US" dirty="0"/>
          </a:p>
        </p:txBody>
      </p:sp>
    </p:spTree>
    <p:extLst>
      <p:ext uri="{BB962C8B-B14F-4D97-AF65-F5344CB8AC3E}">
        <p14:creationId xmlns:p14="http://schemas.microsoft.com/office/powerpoint/2010/main" val="41278490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3118634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469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link="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3528" y="5229200"/>
            <a:ext cx="7772400" cy="819522"/>
          </a:xfrm>
        </p:spPr>
        <p:txBody>
          <a:bodyPr lIns="0" tIns="0" rIns="0"/>
          <a:lstStyle>
            <a:lvl1pPr algn="l">
              <a:defRPr sz="3200" b="1">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23528" y="5971728"/>
            <a:ext cx="8424936" cy="625624"/>
          </a:xfrm>
        </p:spPr>
        <p:txBody>
          <a:bodyPr lIns="0" tIns="0" rIns="0" bIns="0"/>
          <a:lstStyle>
            <a:lvl1pPr marL="0" indent="0" algn="l">
              <a:buNone/>
              <a:defRPr sz="20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6646809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700808"/>
            <a:ext cx="8229600" cy="4425355"/>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282476061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4015513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291538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2474054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
        <p:nvSpPr>
          <p:cNvPr id="6" name="Picture Placeholder 2"/>
          <p:cNvSpPr>
            <a:spLocks noGrp="1"/>
          </p:cNvSpPr>
          <p:nvPr>
            <p:ph type="pic" idx="1"/>
          </p:nvPr>
        </p:nvSpPr>
        <p:spPr>
          <a:xfrm>
            <a:off x="1792288" y="1676399"/>
            <a:ext cx="5486400" cy="3051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7"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13"/>
          <p:cNvSpPr>
            <a:spLocks noGrp="1"/>
          </p:cNvSpPr>
          <p:nvPr>
            <p:ph type="body" sz="quarter" idx="13"/>
          </p:nvPr>
        </p:nvSpPr>
        <p:spPr>
          <a:xfrm>
            <a:off x="1789610" y="4800600"/>
            <a:ext cx="5449389" cy="533400"/>
          </a:xfrm>
        </p:spPr>
        <p:txBody>
          <a:bodyPr anchor="b"/>
          <a:lstStyle>
            <a:lvl1pPr marL="0" indent="0">
              <a:buNone/>
              <a:defRPr sz="1600" b="1"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Master text</a:t>
            </a:r>
            <a:endParaRPr lang="en-US" dirty="0"/>
          </a:p>
        </p:txBody>
      </p:sp>
    </p:spTree>
    <p:extLst>
      <p:ext uri="{BB962C8B-B14F-4D97-AF65-F5344CB8AC3E}">
        <p14:creationId xmlns:p14="http://schemas.microsoft.com/office/powerpoint/2010/main" val="231514844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2674072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09865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275994250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Picture Placeholder 7"/>
          <p:cNvSpPr>
            <a:spLocks noGrp="1"/>
          </p:cNvSpPr>
          <p:nvPr>
            <p:ph type="pic" sz="quarter" idx="10"/>
          </p:nvPr>
        </p:nvSpPr>
        <p:spPr>
          <a:xfrm>
            <a:off x="0" y="1676400"/>
            <a:ext cx="9144000" cy="3733800"/>
          </a:xfrm>
        </p:spPr>
        <p:txBody>
          <a:bodyPr/>
          <a:lstStyle>
            <a:lvl1pPr marL="0" indent="0" algn="ctr">
              <a:buNone/>
              <a:defRPr/>
            </a:lvl1pPr>
          </a:lstStyle>
          <a:p>
            <a:endParaRPr lang="en-US" dirty="0"/>
          </a:p>
        </p:txBody>
      </p:sp>
      <p:sp>
        <p:nvSpPr>
          <p:cNvPr id="10" name="Text Placeholder 9"/>
          <p:cNvSpPr>
            <a:spLocks noGrp="1"/>
          </p:cNvSpPr>
          <p:nvPr>
            <p:ph type="body" sz="quarter" idx="11" hasCustomPrompt="1"/>
          </p:nvPr>
        </p:nvSpPr>
        <p:spPr>
          <a:xfrm>
            <a:off x="457200" y="5410200"/>
            <a:ext cx="8686800" cy="457200"/>
          </a:xfrm>
        </p:spPr>
        <p:txBody>
          <a:bodyPr lIns="0" rIns="0"/>
          <a:lstStyle>
            <a:lvl1pPr marL="0" indent="0">
              <a:buNone/>
              <a:defRPr sz="1100"/>
            </a:lvl1pPr>
          </a:lstStyle>
          <a:p>
            <a:pPr lvl="0"/>
            <a:r>
              <a:rPr lang="en-US" dirty="0" smtClean="0"/>
              <a:t>caption</a:t>
            </a:r>
            <a:endParaRPr lang="en-US" dirty="0"/>
          </a:p>
        </p:txBody>
      </p:sp>
    </p:spTree>
    <p:extLst>
      <p:ext uri="{BB962C8B-B14F-4D97-AF65-F5344CB8AC3E}">
        <p14:creationId xmlns:p14="http://schemas.microsoft.com/office/powerpoint/2010/main" val="81732673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62244CDA-F950-4D27-862A-F10A6F86C02A}" type="datetimeFigureOut">
              <a:rPr lang="en-US" smtClean="0"/>
              <a:pPr/>
              <a:t>2/5/2016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6BF2B40-4037-450F-BF6C-F9714C5F807B}" type="slidenum">
              <a:rPr lang="en-US" smtClean="0"/>
              <a:pPr/>
              <a:t>‹#›</a:t>
            </a:fld>
            <a:endParaRPr lang="en-US"/>
          </a:p>
        </p:txBody>
      </p:sp>
    </p:spTree>
    <p:extLst>
      <p:ext uri="{BB962C8B-B14F-4D97-AF65-F5344CB8AC3E}">
        <p14:creationId xmlns:p14="http://schemas.microsoft.com/office/powerpoint/2010/main" val="3671317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76400"/>
            <a:ext cx="41148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724400" y="1676400"/>
            <a:ext cx="39624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62400"/>
            <a:ext cx="39624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28115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724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FA38833-D86A-4718-82ED-8FB3B35730C2}" type="datetimeFigureOut">
              <a:rPr lang="en-US">
                <a:solidFill>
                  <a:srgbClr val="001000"/>
                </a:solidFill>
              </a:rPr>
              <a:pPr>
                <a:defRPr/>
              </a:pPr>
              <a:t>2/5/2016</a:t>
            </a:fld>
            <a:endParaRPr lang="en-US">
              <a:solidFill>
                <a:srgbClr val="001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16272-61C6-4969-9E5C-BA75A330EED8}"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2742348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42FFAC-7114-48D6-BFE7-784B78BC50A1}" type="datetimeFigureOut">
              <a:rPr lang="en-US">
                <a:solidFill>
                  <a:srgbClr val="001000"/>
                </a:solidFill>
              </a:rPr>
              <a:pPr>
                <a:defRPr/>
              </a:pPr>
              <a:t>2/5/2016</a:t>
            </a:fld>
            <a:endParaRPr lang="en-US">
              <a:solidFill>
                <a:srgbClr val="001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58D0A-8D4B-4ABE-9E49-0F7799C5F556}"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2269462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36B6D4-6178-4C52-BE72-59E8CDA6B0EB}" type="datetimeFigureOut">
              <a:rPr lang="en-US">
                <a:solidFill>
                  <a:srgbClr val="001000"/>
                </a:solidFill>
              </a:rPr>
              <a:pPr>
                <a:defRPr/>
              </a:pPr>
              <a:t>2/5/2016</a:t>
            </a:fld>
            <a:endParaRPr lang="en-US">
              <a:solidFill>
                <a:srgbClr val="001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0820AA-89C5-42D6-9F4A-8BFBF19B2F3E}"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946243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28675" y="1476375"/>
            <a:ext cx="3829050" cy="4525963"/>
          </a:xfrm>
        </p:spPr>
        <p:txBody>
          <a:bodyPr/>
          <a:lstStyle>
            <a:lvl1pPr>
              <a:defRPr sz="2000"/>
            </a:lvl1pPr>
            <a:lvl2pPr>
              <a:defRPr sz="1800"/>
            </a:lvl2pPr>
            <a:lvl3pPr>
              <a:defRPr sz="1600" i="1"/>
            </a:lvl3pPr>
            <a:lvl4pPr>
              <a:defRPr sz="1600" i="1"/>
            </a:lvl4pPr>
            <a:lvl5pPr>
              <a:defRPr sz="1600" i="1"/>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10125" y="1476375"/>
            <a:ext cx="3829050" cy="4525963"/>
          </a:xfrm>
        </p:spPr>
        <p:txBody>
          <a:bodyPr/>
          <a:lstStyle>
            <a:lvl1pPr>
              <a:defRPr sz="2000"/>
            </a:lvl1pPr>
            <a:lvl2pPr>
              <a:defRPr sz="1800"/>
            </a:lvl2pPr>
            <a:lvl3pPr>
              <a:defRPr sz="1600" i="1"/>
            </a:lvl3pPr>
            <a:lvl4pPr>
              <a:defRPr sz="1600" i="1"/>
            </a:lvl4pPr>
            <a:lvl5pPr>
              <a:defRPr sz="1600" i="1"/>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fld id="{007607DC-E0E8-4C25-9D17-F356A39F402A}" type="datetimeFigureOut">
              <a:rPr lang="en-US">
                <a:solidFill>
                  <a:srgbClr val="001000"/>
                </a:solidFill>
              </a:rPr>
              <a:pPr>
                <a:defRPr/>
              </a:pPr>
              <a:t>2/5/2016</a:t>
            </a:fld>
            <a:endParaRPr lang="en-US">
              <a:solidFill>
                <a:srgbClr val="001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42EB30-3B61-4C0C-8F1E-A129FF7FF42B}"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2113352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i="1"/>
            </a:lvl3pPr>
            <a:lvl4pPr>
              <a:defRPr sz="1600" i="1"/>
            </a:lvl4pPr>
            <a:lvl5pPr>
              <a:defRPr sz="1600" i="1"/>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i="1"/>
            </a:lvl3pPr>
            <a:lvl4pPr>
              <a:defRPr sz="1600" i="1"/>
            </a:lvl4pPr>
            <a:lvl5pPr>
              <a:defRPr sz="1600" i="1"/>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pPr>
              <a:defRPr/>
            </a:pPr>
            <a:fld id="{23929C04-6E6B-4B5D-8FB3-69D147F69C3F}" type="datetimeFigureOut">
              <a:rPr lang="en-US">
                <a:solidFill>
                  <a:srgbClr val="001000"/>
                </a:solidFill>
              </a:rPr>
              <a:pPr>
                <a:defRPr/>
              </a:pPr>
              <a:t>2/5/2016</a:t>
            </a:fld>
            <a:endParaRPr lang="en-US">
              <a:solidFill>
                <a:srgbClr val="001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E5896E-7A95-4A9A-9B40-8B81DAA2E19B}"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132240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676400"/>
            <a:ext cx="3352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352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73294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F9ECA497-92D9-4EE7-BC03-00C5C3C35C4E}" type="datetimeFigureOut">
              <a:rPr lang="en-US">
                <a:solidFill>
                  <a:srgbClr val="001000"/>
                </a:solidFill>
              </a:rPr>
              <a:pPr>
                <a:defRPr/>
              </a:pPr>
              <a:t>2/5/2016</a:t>
            </a:fld>
            <a:endParaRPr lang="en-US">
              <a:solidFill>
                <a:srgbClr val="001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8A08C7-3BC8-4DEA-929A-5D7FC25E5FF4}"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2911813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24E5633-1D22-4428-AE7A-3C11EE4449D0}" type="datetimeFigureOut">
              <a:rPr lang="en-US">
                <a:solidFill>
                  <a:srgbClr val="001000"/>
                </a:solidFill>
              </a:rPr>
              <a:pPr>
                <a:defRPr/>
              </a:pPr>
              <a:t>2/5/2016</a:t>
            </a:fld>
            <a:endParaRPr lang="en-US">
              <a:solidFill>
                <a:srgbClr val="001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22C98D-C4FD-421D-926B-D74ACD46A863}"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3225443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4ACA1E1-1CB1-4072-8411-0B958BE39902}" type="datetimeFigureOut">
              <a:rPr lang="en-US">
                <a:solidFill>
                  <a:srgbClr val="001000"/>
                </a:solidFill>
              </a:rPr>
              <a:pPr>
                <a:defRPr/>
              </a:pPr>
              <a:t>2/5/2016</a:t>
            </a:fld>
            <a:endParaRPr lang="en-US">
              <a:solidFill>
                <a:srgbClr val="001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EBBAC-89AF-4DF2-B196-D54BA3070DD3}"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2148042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50" y="274638"/>
            <a:ext cx="79057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28675" y="1476375"/>
            <a:ext cx="78105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fld id="{4EE96C50-CDE2-4F10-A240-86679C346F3C}" type="datetimeFigureOut">
              <a:rPr lang="en-US">
                <a:solidFill>
                  <a:srgbClr val="001000"/>
                </a:solidFill>
              </a:rPr>
              <a:pPr>
                <a:defRPr/>
              </a:pPr>
              <a:t>2/5/2016</a:t>
            </a:fld>
            <a:endParaRPr lang="en-US">
              <a:solidFill>
                <a:srgbClr val="001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1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5A73-8F32-46D6-B289-142E9F17EE22}" type="slidenum">
              <a:rPr lang="en-US">
                <a:solidFill>
                  <a:srgbClr val="001000"/>
                </a:solidFill>
              </a:rPr>
              <a:pPr>
                <a:defRPr/>
              </a:pPr>
              <a:t>‹#›</a:t>
            </a:fld>
            <a:endParaRPr lang="en-US">
              <a:solidFill>
                <a:srgbClr val="001000"/>
              </a:solidFill>
            </a:endParaRPr>
          </a:p>
        </p:txBody>
      </p:sp>
    </p:spTree>
    <p:extLst>
      <p:ext uri="{BB962C8B-B14F-4D97-AF65-F5344CB8AC3E}">
        <p14:creationId xmlns:p14="http://schemas.microsoft.com/office/powerpoint/2010/main" val="1156081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76400"/>
            <a:ext cx="3733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76400"/>
            <a:ext cx="37338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62400"/>
            <a:ext cx="37338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7174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281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11946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322614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76400"/>
            <a:ext cx="3733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37338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592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610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504051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1186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928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776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973883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92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681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76400"/>
            <a:ext cx="3733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676400"/>
            <a:ext cx="3733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5877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76400"/>
            <a:ext cx="762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8200" y="3962400"/>
            <a:ext cx="762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26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0"/>
            <a:ext cx="91440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317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76400"/>
            <a:ext cx="3733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676400"/>
            <a:ext cx="37338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62400"/>
            <a:ext cx="37338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5960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693975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8400"/>
            <a:ext cx="7772400" cy="838200"/>
          </a:xfrm>
        </p:spPr>
        <p:txBody>
          <a:bodyPr/>
          <a:lstStyle>
            <a:lvl1pPr algn="ctr">
              <a:defRPr>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76600"/>
            <a:ext cx="6400800" cy="23622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76841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marL="742950" indent="-285750">
              <a:buClr>
                <a:schemeClr val="bg1">
                  <a:lumMod val="50000"/>
                </a:schemeClr>
              </a:buClr>
              <a:buFont typeface="Arial" panose="020B0604020202020204" pitchFamily="34" charset="0"/>
              <a:buChar char="•"/>
              <a:defRPr sz="1600">
                <a:solidFill>
                  <a:schemeClr val="bg1">
                    <a:lumMod val="50000"/>
                  </a:schemeClr>
                </a:solidFill>
              </a:defRPr>
            </a:lvl2pPr>
            <a:lvl3pPr>
              <a:defRPr sz="1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86385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2400" b="0" cap="all">
                <a:solidFill>
                  <a:schemeClr val="accent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50551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buClr>
                <a:schemeClr val="bg1">
                  <a:lumMod val="50000"/>
                </a:schemeClr>
              </a:buClr>
              <a:defRPr sz="1600">
                <a:solidFill>
                  <a:schemeClr val="bg1">
                    <a:lumMod val="50000"/>
                  </a:schemeClr>
                </a:solidFill>
              </a:defRPr>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buClr>
                <a:schemeClr val="bg1">
                  <a:lumMod val="50000"/>
                </a:schemeClr>
              </a:buClr>
              <a:defRPr sz="1600">
                <a:solidFill>
                  <a:schemeClr val="bg1">
                    <a:lumMod val="50000"/>
                  </a:schemeClr>
                </a:solidFill>
              </a:defRPr>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01477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nchorCtr="0">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buClr>
                <a:schemeClr val="bg1">
                  <a:lumMod val="50000"/>
                </a:schemeClr>
              </a:buClr>
              <a:defRPr sz="1600">
                <a:solidFill>
                  <a:schemeClr val="bg1">
                    <a:lumMod val="50000"/>
                  </a:schemeClr>
                </a:solidFill>
              </a:defRPr>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t" anchorCtr="0">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buClr>
                <a:schemeClr val="bg1">
                  <a:lumMod val="50000"/>
                </a:schemeClr>
              </a:buCl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29565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8482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solidFill>
                  <a:schemeClr val="accent1"/>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74948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76400"/>
            <a:ext cx="4114800"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724400" y="1676400"/>
            <a:ext cx="39624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62400"/>
            <a:ext cx="39624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79698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244CDA-F950-4D27-862A-F10A6F86C02A}" type="datetimeFigureOut">
              <a:rPr lang="en-US" smtClean="0">
                <a:solidFill>
                  <a:prstClr val="black">
                    <a:tint val="75000"/>
                  </a:prstClr>
                </a:solidFill>
              </a:rPr>
              <a:pPr/>
              <a:t>2/5/2016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49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1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91219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41357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890675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3.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4.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6.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bwMode="auto">
          <a:xfrm>
            <a:off x="1600200" y="152400"/>
            <a:ext cx="6858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Title here</a:t>
            </a:r>
          </a:p>
        </p:txBody>
      </p:sp>
      <p:sp>
        <p:nvSpPr>
          <p:cNvPr id="287747" name="Rectangle 3"/>
          <p:cNvSpPr>
            <a:spLocks noGrp="1" noChangeArrowheads="1"/>
          </p:cNvSpPr>
          <p:nvPr>
            <p:ph type="body" idx="1"/>
          </p:nvPr>
        </p:nvSpPr>
        <p:spPr bwMode="auto">
          <a:xfrm>
            <a:off x="1600200" y="1676400"/>
            <a:ext cx="6858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52836986"/>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9pPr>
    </p:titleStyle>
    <p:bodyStyle>
      <a:lvl1pPr marL="342900" indent="-338138" algn="l" rtl="0" eaLnBrk="0" fontAlgn="base" hangingPunct="0">
        <a:lnSpc>
          <a:spcPct val="90000"/>
        </a:lnSpc>
        <a:spcBef>
          <a:spcPct val="20000"/>
        </a:spcBef>
        <a:spcAft>
          <a:spcPct val="0"/>
        </a:spcAft>
        <a:buClr>
          <a:schemeClr val="tx1"/>
        </a:buClr>
        <a:buSzPct val="70000"/>
        <a:buFont typeface="Wingdings" pitchFamily="2" charset="2"/>
        <a:tabLst>
          <a:tab pos="1379538" algn="l"/>
          <a:tab pos="1657350" algn="l"/>
        </a:tabLst>
        <a:defRPr sz="2200">
          <a:solidFill>
            <a:srgbClr val="FFFFCC"/>
          </a:solidFill>
          <a:effectLst>
            <a:outerShdw blurRad="38100" dist="38100" dir="2700000" algn="tl">
              <a:srgbClr val="000000"/>
            </a:outerShdw>
          </a:effectLst>
          <a:latin typeface="+mn-lt"/>
          <a:ea typeface="+mn-ea"/>
          <a:cs typeface="+mn-cs"/>
        </a:defRPr>
      </a:lvl1pPr>
      <a:lvl2pPr marL="695325" indent="-233363" algn="l" rtl="0" eaLnBrk="0" fontAlgn="base" hangingPunct="0">
        <a:spcBef>
          <a:spcPct val="20000"/>
        </a:spcBef>
        <a:spcAft>
          <a:spcPct val="0"/>
        </a:spcAft>
        <a:buSzPct val="70000"/>
        <a:buFont typeface="Wingdings" pitchFamily="2" charset="2"/>
        <a:buChar char="u"/>
        <a:tabLst>
          <a:tab pos="1379538" algn="l"/>
          <a:tab pos="1657350" algn="l"/>
        </a:tabLst>
        <a:defRPr>
          <a:solidFill>
            <a:srgbClr val="FFFFCC"/>
          </a:solidFill>
          <a:effectLst>
            <a:outerShdw blurRad="38100" dist="38100" dir="2700000" algn="tl">
              <a:srgbClr val="000000"/>
            </a:outerShdw>
          </a:effectLst>
          <a:latin typeface="+mn-lt"/>
        </a:defRPr>
      </a:lvl2pPr>
      <a:lvl3pPr marL="982663" indent="-173038" algn="l" rtl="0" eaLnBrk="0" fontAlgn="base" hangingPunct="0">
        <a:spcBef>
          <a:spcPct val="20000"/>
        </a:spcBef>
        <a:spcAft>
          <a:spcPct val="0"/>
        </a:spcAft>
        <a:buSzPct val="60000"/>
        <a:buFont typeface="Wingdings" pitchFamily="2" charset="2"/>
        <a:buChar char="u"/>
        <a:tabLst>
          <a:tab pos="1379538" algn="l"/>
          <a:tab pos="1657350" algn="l"/>
        </a:tabLst>
        <a:defRPr sz="1600">
          <a:solidFill>
            <a:srgbClr val="FFFFCC"/>
          </a:solidFill>
          <a:effectLst>
            <a:outerShdw blurRad="38100" dist="38100" dir="2700000" algn="tl">
              <a:srgbClr val="000000"/>
            </a:outerShdw>
          </a:effectLst>
          <a:latin typeface="+mn-lt"/>
        </a:defRPr>
      </a:lvl3pPr>
      <a:lvl4pPr marL="1096963" indent="274638" algn="l" rtl="0" eaLnBrk="0" fontAlgn="base" hangingPunct="0">
        <a:spcBef>
          <a:spcPct val="20000"/>
        </a:spcBef>
        <a:spcAft>
          <a:spcPct val="0"/>
        </a:spcAft>
        <a:tabLst>
          <a:tab pos="1379538" algn="l"/>
          <a:tab pos="1657350" algn="l"/>
        </a:tabLst>
        <a:defRPr sz="1600" i="1">
          <a:solidFill>
            <a:srgbClr val="FFFFCC"/>
          </a:solidFill>
          <a:effectLst>
            <a:outerShdw blurRad="38100" dist="38100" dir="2700000" algn="tl">
              <a:srgbClr val="000000"/>
            </a:outerShdw>
          </a:effectLst>
          <a:latin typeface="Times New Roman" pitchFamily="18" charset="0"/>
        </a:defRPr>
      </a:lvl4pPr>
      <a:lvl5pPr marL="1320800" indent="5080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5pPr>
      <a:lvl6pPr marL="17780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6pPr>
      <a:lvl7pPr marL="22352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7pPr>
      <a:lvl8pPr marL="26924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8pPr>
      <a:lvl9pPr marL="31496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000" r="-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s-ES" altLang="en-US" dirty="0"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fld id="{62244CDA-F950-4D27-862A-F10A6F86C02A}" type="datetimeFigureOut">
              <a:rPr lang="en-US"/>
              <a:pPr/>
              <a:t>2/5/2016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fld id="{F6BF2B40-4037-450F-BF6C-F9714C5F807B}" type="slidenum">
              <a:rPr lang="en-US"/>
              <a:pPr/>
              <a:t>‹#›</a:t>
            </a:fld>
            <a:endParaRPr lang="en-US"/>
          </a:p>
        </p:txBody>
      </p:sp>
    </p:spTree>
    <p:extLst>
      <p:ext uri="{BB962C8B-B14F-4D97-AF65-F5344CB8AC3E}">
        <p14:creationId xmlns:p14="http://schemas.microsoft.com/office/powerpoint/2010/main" val="404691956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7" r:id="rId11"/>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2000" r="-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s-ES" altLang="en-US" dirty="0"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fld id="{62244CDA-F950-4D27-862A-F10A6F86C02A}" type="datetimeFigureOut">
              <a:rPr lang="en-US"/>
              <a:pPr/>
              <a:t>2/5/2016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fld id="{F6BF2B40-4037-450F-BF6C-F9714C5F807B}" type="slidenum">
              <a:rPr lang="en-US"/>
              <a:pPr/>
              <a:t>‹#›</a:t>
            </a:fld>
            <a:endParaRPr lang="en-US"/>
          </a:p>
        </p:txBody>
      </p:sp>
    </p:spTree>
    <p:extLst>
      <p:ext uri="{BB962C8B-B14F-4D97-AF65-F5344CB8AC3E}">
        <p14:creationId xmlns:p14="http://schemas.microsoft.com/office/powerpoint/2010/main" val="9431698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iming>
    <p:tnLst>
      <p:par>
        <p:cTn id="1" dur="indefinite" restart="never" nodeType="tmRoot"/>
      </p:par>
    </p:tnLst>
  </p:timing>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sz="1800">
          <a:solidFill>
            <a:schemeClr val="tx1"/>
          </a:solidFill>
          <a:latin typeface="+mn-lt"/>
          <a:cs typeface="+mn-cs"/>
        </a:defRPr>
      </a:lvl4pPr>
      <a:lvl5pPr marL="2057400" indent="-228600" algn="l" rtl="0" eaLnBrk="1" fontAlgn="base" hangingPunct="1">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781050" y="274638"/>
            <a:ext cx="7905750" cy="11430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br>
              <a:rPr lang="en-US" smtClean="0"/>
            </a:br>
            <a:r>
              <a:rPr lang="en-US" smtClean="0"/>
              <a:t>next row</a:t>
            </a:r>
          </a:p>
        </p:txBody>
      </p:sp>
      <p:sp>
        <p:nvSpPr>
          <p:cNvPr id="14339" name="Rectangle 3"/>
          <p:cNvSpPr>
            <a:spLocks noGrp="1" noChangeArrowheads="1"/>
          </p:cNvSpPr>
          <p:nvPr>
            <p:ph type="body" idx="1"/>
          </p:nvPr>
        </p:nvSpPr>
        <p:spPr bwMode="auto">
          <a:xfrm>
            <a:off x="828675" y="1476375"/>
            <a:ext cx="7810500" cy="452596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lgn="l" eaLnBrk="1" hangingPunct="1">
              <a:defRPr/>
            </a:pPr>
            <a:fld id="{6BAF324D-92E6-4880-995C-5B9FF8ADA2CF}" type="datetimeFigureOut">
              <a:rPr lang="en-US" b="1">
                <a:solidFill>
                  <a:srgbClr val="001000"/>
                </a:solidFill>
                <a:effectLst/>
                <a:cs typeface="Arial" charset="0"/>
              </a:rPr>
              <a:pPr algn="l" eaLnBrk="1" hangingPunct="1">
                <a:defRPr/>
              </a:pPr>
              <a:t>2/5/2016</a:t>
            </a:fld>
            <a:endParaRPr lang="en-US" b="1">
              <a:solidFill>
                <a:srgbClr val="001000"/>
              </a:solidFill>
              <a:effectLst/>
              <a:cs typeface="Arial" charset="0"/>
            </a:endParaRPr>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b="1">
              <a:solidFill>
                <a:srgbClr val="001000"/>
              </a:solidFill>
              <a:effectLst/>
              <a:cs typeface="Arial" charset="0"/>
            </a:endParaRPr>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C5E9983F-AA5E-4A58-B1B0-AB1C32723DEA}" type="slidenum">
              <a:rPr lang="en-US" b="1">
                <a:solidFill>
                  <a:srgbClr val="001000"/>
                </a:solidFill>
                <a:effectLst/>
                <a:cs typeface="Arial" charset="0"/>
              </a:rPr>
              <a:pPr eaLnBrk="1" hangingPunct="1">
                <a:defRPr/>
              </a:pPr>
              <a:t>‹#›</a:t>
            </a:fld>
            <a:endParaRPr lang="en-US" b="1">
              <a:solidFill>
                <a:srgbClr val="001000"/>
              </a:solidFill>
              <a:effectLst/>
              <a:cs typeface="Arial" charset="0"/>
            </a:endParaRPr>
          </a:p>
        </p:txBody>
      </p:sp>
    </p:spTree>
    <p:extLst>
      <p:ext uri="{BB962C8B-B14F-4D97-AF65-F5344CB8AC3E}">
        <p14:creationId xmlns:p14="http://schemas.microsoft.com/office/powerpoint/2010/main" val="21947404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Lst>
  <p:txStyles>
    <p:titleStyle>
      <a:lvl1pPr algn="l" rtl="0" eaLnBrk="0" fontAlgn="base" hangingPunct="0">
        <a:lnSpc>
          <a:spcPct val="85000"/>
        </a:lnSpc>
        <a:spcBef>
          <a:spcPct val="0"/>
        </a:spcBef>
        <a:spcAft>
          <a:spcPct val="0"/>
        </a:spcAft>
        <a:defRPr sz="2700" b="1">
          <a:solidFill>
            <a:schemeClr val="tx1"/>
          </a:solidFill>
          <a:latin typeface="+mj-lt"/>
          <a:ea typeface="+mj-ea"/>
          <a:cs typeface="+mj-cs"/>
        </a:defRPr>
      </a:lvl1pPr>
      <a:lvl2pPr algn="l" rtl="0" eaLnBrk="0" fontAlgn="base" hangingPunct="0">
        <a:lnSpc>
          <a:spcPct val="85000"/>
        </a:lnSpc>
        <a:spcBef>
          <a:spcPct val="0"/>
        </a:spcBef>
        <a:spcAft>
          <a:spcPct val="0"/>
        </a:spcAft>
        <a:defRPr sz="2700" b="1">
          <a:solidFill>
            <a:schemeClr val="tx1"/>
          </a:solidFill>
          <a:latin typeface="Arial Narrow" pitchFamily="34" charset="0"/>
        </a:defRPr>
      </a:lvl2pPr>
      <a:lvl3pPr algn="l" rtl="0" eaLnBrk="0" fontAlgn="base" hangingPunct="0">
        <a:lnSpc>
          <a:spcPct val="85000"/>
        </a:lnSpc>
        <a:spcBef>
          <a:spcPct val="0"/>
        </a:spcBef>
        <a:spcAft>
          <a:spcPct val="0"/>
        </a:spcAft>
        <a:defRPr sz="2700" b="1">
          <a:solidFill>
            <a:schemeClr val="tx1"/>
          </a:solidFill>
          <a:latin typeface="Arial Narrow" pitchFamily="34" charset="0"/>
        </a:defRPr>
      </a:lvl3pPr>
      <a:lvl4pPr algn="l" rtl="0" eaLnBrk="0" fontAlgn="base" hangingPunct="0">
        <a:lnSpc>
          <a:spcPct val="85000"/>
        </a:lnSpc>
        <a:spcBef>
          <a:spcPct val="0"/>
        </a:spcBef>
        <a:spcAft>
          <a:spcPct val="0"/>
        </a:spcAft>
        <a:defRPr sz="2700" b="1">
          <a:solidFill>
            <a:schemeClr val="tx1"/>
          </a:solidFill>
          <a:latin typeface="Arial Narrow" pitchFamily="34" charset="0"/>
        </a:defRPr>
      </a:lvl4pPr>
      <a:lvl5pPr algn="l" rtl="0" eaLnBrk="0" fontAlgn="base" hangingPunct="0">
        <a:lnSpc>
          <a:spcPct val="85000"/>
        </a:lnSpc>
        <a:spcBef>
          <a:spcPct val="0"/>
        </a:spcBef>
        <a:spcAft>
          <a:spcPct val="0"/>
        </a:spcAft>
        <a:defRPr sz="2700" b="1">
          <a:solidFill>
            <a:schemeClr val="tx1"/>
          </a:solidFill>
          <a:latin typeface="Arial Narrow" pitchFamily="34" charset="0"/>
        </a:defRPr>
      </a:lvl5pPr>
      <a:lvl6pPr marL="457200" algn="l" rtl="0" fontAlgn="base">
        <a:lnSpc>
          <a:spcPct val="85000"/>
        </a:lnSpc>
        <a:spcBef>
          <a:spcPct val="0"/>
        </a:spcBef>
        <a:spcAft>
          <a:spcPct val="0"/>
        </a:spcAft>
        <a:defRPr sz="2700" b="1">
          <a:solidFill>
            <a:schemeClr val="tx1"/>
          </a:solidFill>
          <a:latin typeface="Arial Narrow" pitchFamily="34" charset="0"/>
        </a:defRPr>
      </a:lvl6pPr>
      <a:lvl7pPr marL="914400" algn="l" rtl="0" fontAlgn="base">
        <a:lnSpc>
          <a:spcPct val="85000"/>
        </a:lnSpc>
        <a:spcBef>
          <a:spcPct val="0"/>
        </a:spcBef>
        <a:spcAft>
          <a:spcPct val="0"/>
        </a:spcAft>
        <a:defRPr sz="2700" b="1">
          <a:solidFill>
            <a:schemeClr val="tx1"/>
          </a:solidFill>
          <a:latin typeface="Arial Narrow" pitchFamily="34" charset="0"/>
        </a:defRPr>
      </a:lvl7pPr>
      <a:lvl8pPr marL="1371600" algn="l" rtl="0" fontAlgn="base">
        <a:lnSpc>
          <a:spcPct val="85000"/>
        </a:lnSpc>
        <a:spcBef>
          <a:spcPct val="0"/>
        </a:spcBef>
        <a:spcAft>
          <a:spcPct val="0"/>
        </a:spcAft>
        <a:defRPr sz="2700" b="1">
          <a:solidFill>
            <a:schemeClr val="tx1"/>
          </a:solidFill>
          <a:latin typeface="Arial Narrow" pitchFamily="34" charset="0"/>
        </a:defRPr>
      </a:lvl8pPr>
      <a:lvl9pPr marL="1828800" algn="l" rtl="0" fontAlgn="base">
        <a:lnSpc>
          <a:spcPct val="85000"/>
        </a:lnSpc>
        <a:spcBef>
          <a:spcPct val="0"/>
        </a:spcBef>
        <a:spcAft>
          <a:spcPct val="0"/>
        </a:spcAft>
        <a:defRPr sz="27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0" y="152400"/>
            <a:ext cx="9144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Title here</a:t>
            </a:r>
          </a:p>
        </p:txBody>
      </p:sp>
      <p:sp>
        <p:nvSpPr>
          <p:cNvPr id="288771" name="Rectangle 3"/>
          <p:cNvSpPr>
            <a:spLocks noGrp="1" noChangeArrowheads="1"/>
          </p:cNvSpPr>
          <p:nvPr>
            <p:ph type="body" idx="1"/>
          </p:nvPr>
        </p:nvSpPr>
        <p:spPr bwMode="auto">
          <a:xfrm>
            <a:off x="838200" y="1676400"/>
            <a:ext cx="7620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33657863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Lst>
  <p:txStyles>
    <p:titleStyle>
      <a:lvl1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sz="2400" b="1">
          <a:solidFill>
            <a:schemeClr val="tx1"/>
          </a:solidFill>
          <a:effectLst>
            <a:outerShdw blurRad="38100" dist="38100" dir="2700000" algn="tl">
              <a:srgbClr val="000000"/>
            </a:outerShdw>
          </a:effectLst>
          <a:latin typeface="Arial" charset="0"/>
        </a:defRPr>
      </a:lvl9pPr>
    </p:titleStyle>
    <p:bodyStyle>
      <a:lvl1pPr marL="342900" indent="-338138" algn="l" rtl="0" eaLnBrk="0" fontAlgn="base" hangingPunct="0">
        <a:lnSpc>
          <a:spcPct val="90000"/>
        </a:lnSpc>
        <a:spcBef>
          <a:spcPct val="20000"/>
        </a:spcBef>
        <a:spcAft>
          <a:spcPct val="0"/>
        </a:spcAft>
        <a:buClr>
          <a:schemeClr val="tx1"/>
        </a:buClr>
        <a:buSzPct val="70000"/>
        <a:buFont typeface="Wingdings" pitchFamily="2" charset="2"/>
        <a:tabLst>
          <a:tab pos="1379538" algn="l"/>
          <a:tab pos="1657350" algn="l"/>
        </a:tabLst>
        <a:defRPr sz="2200">
          <a:solidFill>
            <a:srgbClr val="FFFFCC"/>
          </a:solidFill>
          <a:effectLst>
            <a:outerShdw blurRad="38100" dist="38100" dir="2700000" algn="tl">
              <a:srgbClr val="000000"/>
            </a:outerShdw>
          </a:effectLst>
          <a:latin typeface="+mn-lt"/>
          <a:ea typeface="+mn-ea"/>
          <a:cs typeface="+mn-cs"/>
        </a:defRPr>
      </a:lvl1pPr>
      <a:lvl2pPr marL="695325" indent="-233363" algn="l" rtl="0" eaLnBrk="0" fontAlgn="base" hangingPunct="0">
        <a:spcBef>
          <a:spcPct val="20000"/>
        </a:spcBef>
        <a:spcAft>
          <a:spcPct val="0"/>
        </a:spcAft>
        <a:buSzPct val="70000"/>
        <a:buFont typeface="Wingdings" pitchFamily="2" charset="2"/>
        <a:buChar char="u"/>
        <a:tabLst>
          <a:tab pos="1379538" algn="l"/>
          <a:tab pos="1657350" algn="l"/>
        </a:tabLst>
        <a:defRPr>
          <a:solidFill>
            <a:srgbClr val="FFFFCC"/>
          </a:solidFill>
          <a:effectLst>
            <a:outerShdw blurRad="38100" dist="38100" dir="2700000" algn="tl">
              <a:srgbClr val="000000"/>
            </a:outerShdw>
          </a:effectLst>
          <a:latin typeface="+mn-lt"/>
        </a:defRPr>
      </a:lvl2pPr>
      <a:lvl3pPr marL="982663" indent="-173038" algn="l" rtl="0" eaLnBrk="0" fontAlgn="base" hangingPunct="0">
        <a:spcBef>
          <a:spcPct val="20000"/>
        </a:spcBef>
        <a:spcAft>
          <a:spcPct val="0"/>
        </a:spcAft>
        <a:buSzPct val="60000"/>
        <a:buFont typeface="Wingdings" pitchFamily="2" charset="2"/>
        <a:buChar char="u"/>
        <a:tabLst>
          <a:tab pos="1379538" algn="l"/>
          <a:tab pos="1657350" algn="l"/>
        </a:tabLst>
        <a:defRPr sz="1600">
          <a:solidFill>
            <a:srgbClr val="FFFFCC"/>
          </a:solidFill>
          <a:effectLst>
            <a:outerShdw blurRad="38100" dist="38100" dir="2700000" algn="tl">
              <a:srgbClr val="000000"/>
            </a:outerShdw>
          </a:effectLst>
          <a:latin typeface="+mn-lt"/>
        </a:defRPr>
      </a:lvl3pPr>
      <a:lvl4pPr marL="1096963" indent="274638" algn="l" rtl="0" eaLnBrk="0" fontAlgn="base" hangingPunct="0">
        <a:spcBef>
          <a:spcPct val="20000"/>
        </a:spcBef>
        <a:spcAft>
          <a:spcPct val="0"/>
        </a:spcAft>
        <a:tabLst>
          <a:tab pos="1379538" algn="l"/>
          <a:tab pos="1657350" algn="l"/>
        </a:tabLst>
        <a:defRPr sz="1600" i="1">
          <a:solidFill>
            <a:srgbClr val="FFFFCC"/>
          </a:solidFill>
          <a:effectLst>
            <a:outerShdw blurRad="38100" dist="38100" dir="2700000" algn="tl">
              <a:srgbClr val="000000"/>
            </a:outerShdw>
          </a:effectLst>
          <a:latin typeface="Times New Roman" pitchFamily="18" charset="0"/>
        </a:defRPr>
      </a:lvl4pPr>
      <a:lvl5pPr marL="1320800" indent="5080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5pPr>
      <a:lvl6pPr marL="17780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6pPr>
      <a:lvl7pPr marL="22352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7pPr>
      <a:lvl8pPr marL="26924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8pPr>
      <a:lvl9pPr marL="3149600" algn="l" rtl="0" eaLnBrk="0" fontAlgn="base" hangingPunct="0">
        <a:spcBef>
          <a:spcPct val="20000"/>
        </a:spcBef>
        <a:spcAft>
          <a:spcPct val="0"/>
        </a:spcAft>
        <a:tabLst>
          <a:tab pos="1379538" algn="l"/>
          <a:tab pos="1657350" algn="l"/>
        </a:tabLst>
        <a:defRPr sz="1400" i="1">
          <a:solidFill>
            <a:schemeClr val="tx1"/>
          </a:solidFill>
          <a:effectLst>
            <a:outerShdw blurRad="38100" dist="38100" dir="2700000" algn="tl">
              <a:srgbClr val="000000"/>
            </a:outerShdw>
          </a:effectLst>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62244CDA-F950-4D27-862A-F10A6F86C02A}" type="datetimeFigureOut">
              <a:rPr lang="en-US" smtClean="0">
                <a:solidFill>
                  <a:prstClr val="black">
                    <a:tint val="75000"/>
                  </a:prstClr>
                </a:solidFill>
              </a:rPr>
              <a:pPr/>
              <a:t>2/5/2016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F6BF2B40-4037-450F-BF6C-F9714C5F80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49964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Lst>
  <p:timing>
    <p:tnLst>
      <p:par>
        <p:cTn id="1" dur="indefinite" restart="never" nodeType="tmRoot"/>
      </p:par>
    </p:tnLst>
  </p:timing>
  <p:txStyles>
    <p:titleStyle>
      <a:lvl1pPr algn="l" defTabSz="914400" rtl="0" eaLnBrk="1" latinLnBrk="0" hangingPunct="1">
        <a:spcBef>
          <a:spcPct val="0"/>
        </a:spcBef>
        <a:buNone/>
        <a:defRPr sz="2400" b="0" i="0" kern="1200" cap="all" baseline="0">
          <a:solidFill>
            <a:srgbClr val="003399"/>
          </a:solidFill>
          <a:latin typeface="Arial" pitchFamily="34" charset="0"/>
          <a:ea typeface="+mj-ea"/>
          <a:cs typeface="Arial" pitchFamily="34" charset="0"/>
        </a:defRPr>
      </a:lvl1pPr>
    </p:titleStyle>
    <p:bodyStyle>
      <a:lvl1pPr marL="342900" indent="-342900" algn="l" defTabSz="914400" rtl="0" eaLnBrk="1" latinLnBrk="0" hangingPunct="1">
        <a:spcBef>
          <a:spcPts val="1200"/>
        </a:spcBef>
        <a:buClr>
          <a:schemeClr val="accent1"/>
        </a:buClr>
        <a:buFont typeface="Wingdings" pitchFamily="2" charset="2"/>
        <a:buChar char="§"/>
        <a:defRPr sz="20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2"/>
        </a:buClr>
        <a:buFont typeface="Wingdings" pitchFamily="2" charset="2"/>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600" i="1"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400" i="1" kern="1200">
          <a:solidFill>
            <a:srgbClr val="003399"/>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400" i="1" kern="1200">
          <a:solidFill>
            <a:schemeClr val="accent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6.wmf"/></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Good Roads and Beyond</a:t>
            </a:r>
            <a:endParaRPr lang="en-US" dirty="0"/>
          </a:p>
        </p:txBody>
      </p:sp>
      <p:sp>
        <p:nvSpPr>
          <p:cNvPr id="3" name="Content Placeholder 2"/>
          <p:cNvSpPr>
            <a:spLocks noGrp="1"/>
          </p:cNvSpPr>
          <p:nvPr>
            <p:ph idx="1"/>
          </p:nvPr>
        </p:nvSpPr>
        <p:spPr/>
        <p:txBody>
          <a:bodyP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2262" b="14375"/>
          <a:stretch/>
        </p:blipFill>
        <p:spPr>
          <a:xfrm>
            <a:off x="0" y="1600201"/>
            <a:ext cx="9144000" cy="4495800"/>
          </a:xfrm>
          <a:prstGeom prst="rect">
            <a:avLst/>
          </a:prstGeom>
        </p:spPr>
      </p:pic>
      <p:sp>
        <p:nvSpPr>
          <p:cNvPr id="9" name="TextBox 8"/>
          <p:cNvSpPr txBox="1"/>
          <p:nvPr/>
        </p:nvSpPr>
        <p:spPr>
          <a:xfrm>
            <a:off x="2590800" y="6096000"/>
            <a:ext cx="4343400" cy="584775"/>
          </a:xfrm>
          <a:prstGeom prst="rect">
            <a:avLst/>
          </a:prstGeom>
          <a:noFill/>
        </p:spPr>
        <p:txBody>
          <a:bodyPr wrap="square" rtlCol="0">
            <a:spAutoFit/>
          </a:bodyPr>
          <a:lstStyle/>
          <a:p>
            <a:r>
              <a:rPr lang="en-US" sz="1600" b="1" dirty="0">
                <a:solidFill>
                  <a:srgbClr val="000000">
                    <a:lumMod val="95000"/>
                    <a:lumOff val="5000"/>
                  </a:srgbClr>
                </a:solidFill>
                <a:effectLst/>
              </a:rPr>
              <a:t>Charles Gardner, MD, CCFP, </a:t>
            </a:r>
            <a:r>
              <a:rPr lang="en-US" sz="1600" b="1" dirty="0" err="1">
                <a:solidFill>
                  <a:srgbClr val="000000">
                    <a:lumMod val="95000"/>
                    <a:lumOff val="5000"/>
                  </a:srgbClr>
                </a:solidFill>
                <a:effectLst/>
              </a:rPr>
              <a:t>MHSc</a:t>
            </a:r>
            <a:r>
              <a:rPr lang="en-US" sz="1600" b="1" dirty="0">
                <a:solidFill>
                  <a:srgbClr val="000000">
                    <a:lumMod val="95000"/>
                    <a:lumOff val="5000"/>
                  </a:srgbClr>
                </a:solidFill>
                <a:effectLst/>
              </a:rPr>
              <a:t>, FRCPC</a:t>
            </a:r>
            <a:br>
              <a:rPr lang="en-US" sz="1600" b="1" dirty="0">
                <a:solidFill>
                  <a:srgbClr val="000000">
                    <a:lumMod val="95000"/>
                    <a:lumOff val="5000"/>
                  </a:srgbClr>
                </a:solidFill>
                <a:effectLst/>
              </a:rPr>
            </a:br>
            <a:r>
              <a:rPr lang="en-US" sz="1600" b="1" dirty="0">
                <a:solidFill>
                  <a:srgbClr val="000000">
                    <a:lumMod val="95000"/>
                    <a:lumOff val="5000"/>
                  </a:srgbClr>
                </a:solidFill>
                <a:effectLst/>
              </a:rPr>
              <a:t>Medical Officer of </a:t>
            </a:r>
            <a:r>
              <a:rPr lang="en-US" sz="1600" b="1" dirty="0" smtClean="0">
                <a:solidFill>
                  <a:srgbClr val="000000">
                    <a:lumMod val="95000"/>
                    <a:lumOff val="5000"/>
                  </a:srgbClr>
                </a:solidFill>
                <a:effectLst/>
              </a:rPr>
              <a:t>Health</a:t>
            </a:r>
            <a:endParaRPr lang="en-US" sz="1600" b="1" dirty="0">
              <a:effectLst/>
            </a:endParaRPr>
          </a:p>
        </p:txBody>
      </p:sp>
    </p:spTree>
    <p:extLst>
      <p:ext uri="{BB962C8B-B14F-4D97-AF65-F5344CB8AC3E}">
        <p14:creationId xmlns:p14="http://schemas.microsoft.com/office/powerpoint/2010/main" val="136494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en-US" sz="3200" dirty="0" smtClean="0">
                <a:solidFill>
                  <a:schemeClr val="tx1"/>
                </a:solidFill>
                <a:latin typeface="Calibri" pitchFamily="34" charset="0"/>
              </a:rPr>
              <a:t>…yet we have engineered physical activity</a:t>
            </a:r>
            <a:r>
              <a:rPr lang="en-CA" altLang="en-US" sz="3200" dirty="0">
                <a:solidFill>
                  <a:schemeClr val="tx1"/>
                </a:solidFill>
                <a:latin typeface="Calibri" pitchFamily="34" charset="0"/>
              </a:rPr>
              <a:t/>
            </a:r>
            <a:br>
              <a:rPr lang="en-CA" altLang="en-US" sz="3200" dirty="0">
                <a:solidFill>
                  <a:schemeClr val="tx1"/>
                </a:solidFill>
                <a:latin typeface="Calibri" pitchFamily="34" charset="0"/>
              </a:rPr>
            </a:br>
            <a:r>
              <a:rPr lang="en-CA" altLang="en-US" sz="3200" dirty="0" smtClean="0">
                <a:solidFill>
                  <a:schemeClr val="tx1"/>
                </a:solidFill>
                <a:latin typeface="Calibri" pitchFamily="34" charset="0"/>
              </a:rPr>
              <a:t>out of our lives. </a:t>
            </a:r>
            <a:endParaRPr lang="en-US" sz="3200" dirty="0">
              <a:solidFill>
                <a:schemeClr val="tx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676400"/>
            <a:ext cx="6618079" cy="4477544"/>
          </a:xfrm>
        </p:spPr>
      </p:pic>
    </p:spTree>
    <p:extLst>
      <p:ext uri="{BB962C8B-B14F-4D97-AF65-F5344CB8AC3E}">
        <p14:creationId xmlns:p14="http://schemas.microsoft.com/office/powerpoint/2010/main" val="21183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3200" dirty="0">
                <a:solidFill>
                  <a:schemeClr val="tx1"/>
                </a:solidFill>
              </a:rPr>
              <a:t>Recreation alone is not the answer</a:t>
            </a:r>
            <a:endParaRPr lang="en-US" altLang="en-US" sz="3200" dirty="0" smtClean="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600200"/>
            <a:ext cx="6410325" cy="4524375"/>
          </a:xfrm>
        </p:spPr>
      </p:pic>
    </p:spTree>
    <p:extLst>
      <p:ext uri="{BB962C8B-B14F-4D97-AF65-F5344CB8AC3E}">
        <p14:creationId xmlns:p14="http://schemas.microsoft.com/office/powerpoint/2010/main" val="6112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ChangeArrowheads="1"/>
          </p:cNvSpPr>
          <p:nvPr/>
        </p:nvSpPr>
        <p:spPr bwMode="auto">
          <a:xfrm>
            <a:off x="0" y="-26988"/>
            <a:ext cx="9144000"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CA" altLang="en-US" sz="4000" b="1" dirty="0">
              <a:solidFill>
                <a:prstClr val="white"/>
              </a:solidFill>
              <a:effectLst/>
              <a:latin typeface="Calibri" pitchFamily="34" charset="0"/>
            </a:endParaRPr>
          </a:p>
        </p:txBody>
      </p:sp>
      <p:sp>
        <p:nvSpPr>
          <p:cNvPr id="4" name="Title 3"/>
          <p:cNvSpPr>
            <a:spLocks noGrp="1"/>
          </p:cNvSpPr>
          <p:nvPr>
            <p:ph type="title"/>
          </p:nvPr>
        </p:nvSpPr>
        <p:spPr/>
        <p:txBody>
          <a:bodyPr/>
          <a:lstStyle/>
          <a:p>
            <a:r>
              <a:rPr lang="en-US" altLang="en-US" dirty="0" smtClean="0">
                <a:solidFill>
                  <a:schemeClr val="tx1"/>
                </a:solidFill>
              </a:rPr>
              <a:t>Recreation alone </a:t>
            </a:r>
            <a:r>
              <a:rPr lang="en-US" altLang="en-US" dirty="0">
                <a:solidFill>
                  <a:schemeClr val="tx1"/>
                </a:solidFill>
              </a:rPr>
              <a:t>is not the </a:t>
            </a:r>
            <a:r>
              <a:rPr lang="en-US" altLang="en-US" dirty="0" smtClean="0">
                <a:solidFill>
                  <a:schemeClr val="tx1"/>
                </a:solidFill>
              </a:rPr>
              <a:t>answer</a:t>
            </a:r>
            <a:endParaRPr lang="en-US" dirty="0">
              <a:solidFill>
                <a:schemeClr val="tx1"/>
              </a:solidFill>
            </a:endParaRPr>
          </a:p>
        </p:txBody>
      </p:sp>
      <p:pic>
        <p:nvPicPr>
          <p:cNvPr id="13317" name="Picture 13" descr="CyclingClub2"/>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14629" b="9358"/>
          <a:stretch/>
        </p:blipFill>
        <p:spPr>
          <a:xfrm>
            <a:off x="0" y="1371600"/>
            <a:ext cx="7772400" cy="4648200"/>
          </a:xfr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14" descr="A cyclist in Copenhagen"/>
          <p:cNvPicPr>
            <a:picLocks noChangeAspect="1" noChangeArrowheads="1"/>
          </p:cNvPicPr>
          <p:nvPr/>
        </p:nvPicPr>
        <p:blipFill rotWithShape="1">
          <a:blip r:embed="rId3">
            <a:extLst>
              <a:ext uri="{28A0092B-C50C-407E-A947-70E740481C1C}">
                <a14:useLocalDpi xmlns:a14="http://schemas.microsoft.com/office/drawing/2010/main" val="0"/>
              </a:ext>
            </a:extLst>
          </a:blip>
          <a:srcRect l="24000" r="24000" b="1030"/>
          <a:stretch/>
        </p:blipFill>
        <p:spPr bwMode="auto">
          <a:xfrm>
            <a:off x="6172200" y="1371600"/>
            <a:ext cx="29718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0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Road Safety</a:t>
            </a:r>
            <a:endParaRPr lang="en-US" dirty="0"/>
          </a:p>
        </p:txBody>
      </p:sp>
      <p:sp>
        <p:nvSpPr>
          <p:cNvPr id="3" name="Text Placeholder 2"/>
          <p:cNvSpPr>
            <a:spLocks noGrp="1"/>
          </p:cNvSpPr>
          <p:nvPr>
            <p:ph type="body" sz="half" idx="1"/>
          </p:nvPr>
        </p:nvSpPr>
        <p:spPr>
          <a:xfrm>
            <a:off x="457200" y="1676400"/>
            <a:ext cx="5562600" cy="4419600"/>
          </a:xfrm>
        </p:spPr>
        <p:txBody>
          <a:bodyPr/>
          <a:lstStyle/>
          <a:p>
            <a:r>
              <a:rPr lang="en-GB" dirty="0" smtClean="0"/>
              <a:t>In Ontario in 2012, there were 568 deaths related to road travel:</a:t>
            </a:r>
          </a:p>
          <a:p>
            <a:pPr lvl="1"/>
            <a:r>
              <a:rPr lang="en-US" dirty="0" smtClean="0"/>
              <a:t>68% were car </a:t>
            </a:r>
            <a:r>
              <a:rPr lang="en-US" dirty="0"/>
              <a:t>occupants </a:t>
            </a:r>
          </a:p>
          <a:p>
            <a:pPr lvl="1"/>
            <a:r>
              <a:rPr lang="en-US" dirty="0"/>
              <a:t>1/5th </a:t>
            </a:r>
            <a:r>
              <a:rPr lang="en-US" dirty="0" smtClean="0"/>
              <a:t>were pedestrians </a:t>
            </a:r>
            <a:r>
              <a:rPr lang="en-US" dirty="0"/>
              <a:t>/ cyclists </a:t>
            </a:r>
          </a:p>
          <a:p>
            <a:r>
              <a:rPr lang="en-US" dirty="0" smtClean="0"/>
              <a:t>There are over 100 injuries for every death</a:t>
            </a:r>
            <a:endParaRPr lang="en-US" dirty="0"/>
          </a:p>
        </p:txBody>
      </p:sp>
      <p:sp>
        <p:nvSpPr>
          <p:cNvPr id="14" name="Content Placeholder 13"/>
          <p:cNvSpPr>
            <a:spLocks noGrp="1"/>
          </p:cNvSpPr>
          <p:nvPr>
            <p:ph sz="quarter" idx="2"/>
          </p:nvPr>
        </p:nvSpPr>
        <p:spPr>
          <a:xfrm>
            <a:off x="11811000" y="1257300"/>
            <a:ext cx="3962400" cy="2133600"/>
          </a:xfrm>
        </p:spPr>
        <p:txBody>
          <a:bodyPr/>
          <a:lstStyle/>
          <a:p>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7399"/>
            <a:ext cx="2358493" cy="142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693" y="3732145"/>
            <a:ext cx="2514600" cy="157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32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951411" y="381000"/>
            <a:ext cx="7162799" cy="990600"/>
          </a:xfrm>
        </p:spPr>
        <p:txBody>
          <a:bodyPr/>
          <a:lstStyle/>
          <a:p>
            <a:r>
              <a:rPr lang="en-US" dirty="0" smtClean="0">
                <a:solidFill>
                  <a:schemeClr val="tx1"/>
                </a:solidFill>
              </a:rPr>
              <a:t>Air Quality </a:t>
            </a:r>
            <a:r>
              <a:rPr lang="en-US" dirty="0">
                <a:solidFill>
                  <a:schemeClr val="tx1"/>
                </a:solidFill>
              </a:rPr>
              <a:t>I</a:t>
            </a:r>
            <a:r>
              <a:rPr lang="en-US" dirty="0" smtClean="0">
                <a:solidFill>
                  <a:schemeClr val="tx1"/>
                </a:solidFill>
              </a:rPr>
              <a:t>mpacts </a:t>
            </a:r>
            <a:r>
              <a:rPr lang="en-US" smtClean="0">
                <a:solidFill>
                  <a:schemeClr val="tx1"/>
                </a:solidFill>
              </a:rPr>
              <a:t>Near Traffic</a:t>
            </a:r>
            <a:endParaRPr lang="en-US" dirty="0">
              <a:solidFill>
                <a:schemeClr val="tx1"/>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779623" cy="448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81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cap="none" dirty="0" smtClean="0">
                <a:solidFill>
                  <a:schemeClr val="tx1"/>
                </a:solidFill>
              </a:rPr>
              <a:t>Many cannot drive…</a:t>
            </a:r>
            <a:endParaRPr lang="en-US" altLang="en-US" cap="none" dirty="0" smtClean="0">
              <a:solidFill>
                <a:schemeClr val="tx1"/>
              </a:solidFill>
            </a:endParaRPr>
          </a:p>
        </p:txBody>
      </p:sp>
      <p:sp>
        <p:nvSpPr>
          <p:cNvPr id="58371" name="Rectangle 3"/>
          <p:cNvSpPr>
            <a:spLocks noGrp="1" noChangeArrowheads="1"/>
          </p:cNvSpPr>
          <p:nvPr>
            <p:ph idx="1"/>
          </p:nvPr>
        </p:nvSpPr>
        <p:spPr>
          <a:xfrm>
            <a:off x="457200" y="1600200"/>
            <a:ext cx="8229600" cy="4525963"/>
          </a:xfrm>
        </p:spPr>
        <p:txBody>
          <a:bodyPr/>
          <a:lstStyle/>
          <a:p>
            <a:r>
              <a:rPr lang="en-US" altLang="en-US" sz="2400" dirty="0" smtClean="0"/>
              <a:t>Youth, many seniors, people </a:t>
            </a:r>
            <a:r>
              <a:rPr lang="en-US" altLang="en-US" sz="2400" dirty="0" smtClean="0"/>
              <a:t>of low </a:t>
            </a:r>
            <a:r>
              <a:rPr lang="en-US" altLang="en-US" sz="2400" dirty="0" smtClean="0"/>
              <a:t>income or with disabilities </a:t>
            </a:r>
            <a:r>
              <a:rPr lang="en-US" altLang="en-US" sz="2400" dirty="0" smtClean="0"/>
              <a:t>have a greater need for public transit, active transportation and complete </a:t>
            </a:r>
            <a:r>
              <a:rPr lang="en-US" altLang="en-US" sz="2400" dirty="0" smtClean="0"/>
              <a:t>communities </a:t>
            </a:r>
          </a:p>
          <a:p>
            <a:r>
              <a:rPr lang="en-CA" sz="2400" kern="1200" dirty="0" smtClean="0">
                <a:latin typeface="Arial" charset="0"/>
              </a:rPr>
              <a:t>Everyone needs access to </a:t>
            </a:r>
            <a:r>
              <a:rPr lang="en-CA" sz="2400" kern="1200" dirty="0">
                <a:latin typeface="Arial" charset="0"/>
              </a:rPr>
              <a:t>employment, social activities, recreation, contribute to the </a:t>
            </a:r>
            <a:r>
              <a:rPr lang="en-CA" sz="2400" kern="1200" dirty="0" smtClean="0">
                <a:latin typeface="Arial" charset="0"/>
              </a:rPr>
              <a:t>community</a:t>
            </a:r>
          </a:p>
          <a:p>
            <a:r>
              <a:rPr lang="en-CA" altLang="en-US" sz="2400" kern="1200" dirty="0" smtClean="0">
                <a:latin typeface="Arial" charset="0"/>
              </a:rPr>
              <a:t>Rural populations have more health challenges</a:t>
            </a:r>
            <a:endParaRPr lang="en-US" altLang="en-US" sz="2400" dirty="0" smtClean="0"/>
          </a:p>
        </p:txBody>
      </p:sp>
      <p:pic>
        <p:nvPicPr>
          <p:cNvPr id="58372" name="Picture 5" descr="FWCS50%20Parade%20Sets%20Off"/>
          <p:cNvPicPr>
            <a:picLocks noChangeAspect="1" noChangeArrowheads="1"/>
          </p:cNvPicPr>
          <p:nvPr/>
        </p:nvPicPr>
        <p:blipFill rotWithShape="1">
          <a:blip r:embed="rId3">
            <a:extLst>
              <a:ext uri="{28A0092B-C50C-407E-A947-70E740481C1C}">
                <a14:useLocalDpi xmlns:a14="http://schemas.microsoft.com/office/drawing/2010/main" val="0"/>
              </a:ext>
            </a:extLst>
          </a:blip>
          <a:srcRect t="15849"/>
          <a:stretch/>
        </p:blipFill>
        <p:spPr bwMode="auto">
          <a:xfrm>
            <a:off x="1295400" y="4332212"/>
            <a:ext cx="4072218" cy="21638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5605" name="Rectangle 6"/>
          <p:cNvSpPr>
            <a:spLocks noChangeArrowheads="1"/>
          </p:cNvSpPr>
          <p:nvPr/>
        </p:nvSpPr>
        <p:spPr bwMode="auto">
          <a:xfrm>
            <a:off x="228600" y="6172200"/>
            <a:ext cx="8686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90513" indent="-290513">
              <a:tabLst>
                <a:tab pos="290513" algn="l"/>
              </a:tabLst>
              <a:defRPr/>
            </a:pPr>
            <a:endParaRPr lang="en-US" sz="1400" dirty="0"/>
          </a:p>
        </p:txBody>
      </p:sp>
      <p:pic>
        <p:nvPicPr>
          <p:cNvPr id="1239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4093" y="4179812"/>
            <a:ext cx="1557328" cy="20114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66315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81000" y="533400"/>
            <a:ext cx="8229599" cy="563562"/>
          </a:xfrm>
        </p:spPr>
        <p:txBody>
          <a:bodyPr>
            <a:normAutofit fontScale="90000"/>
          </a:bodyPr>
          <a:lstStyle/>
          <a:p>
            <a:pPr algn="ctr"/>
            <a:r>
              <a:rPr lang="en-US" dirty="0" smtClean="0"/>
              <a:t/>
            </a:r>
            <a:br>
              <a:rPr lang="en-US" dirty="0" smtClean="0"/>
            </a:br>
            <a:r>
              <a:rPr lang="en-US" sz="3100" dirty="0" smtClean="0"/>
              <a:t>The Many Benefits of Regional Public Transit</a:t>
            </a:r>
            <a:r>
              <a:rPr lang="en-US" dirty="0"/>
              <a:t/>
            </a:r>
            <a:br>
              <a:rPr lang="en-US" dirty="0"/>
            </a:br>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219" y="1447800"/>
            <a:ext cx="8847781" cy="590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3136324"/>
            <a:ext cx="1981200" cy="2344421"/>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descr="http://www.vvcnetwork.ca/tph/20140514/20140514-tph-photo/content/images/large/tph-20140514_0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487" y="5105069"/>
            <a:ext cx="3121025" cy="207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0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2011"/>
            <a:ext cx="7315200" cy="1143000"/>
          </a:xfrm>
        </p:spPr>
        <p:txBody>
          <a:bodyPr/>
          <a:lstStyle/>
          <a:p>
            <a:r>
              <a:rPr lang="en-US" sz="3200" dirty="0" smtClean="0"/>
              <a:t>Healthy Rural Travel</a:t>
            </a:r>
            <a:endParaRPr lang="en-US" sz="3200" dirty="0"/>
          </a:p>
        </p:txBody>
      </p:sp>
      <p:sp>
        <p:nvSpPr>
          <p:cNvPr id="3" name="Content Placeholder 2"/>
          <p:cNvSpPr>
            <a:spLocks noGrp="1"/>
          </p:cNvSpPr>
          <p:nvPr>
            <p:ph idx="1"/>
          </p:nvPr>
        </p:nvSpPr>
        <p:spPr>
          <a:xfrm>
            <a:off x="457200" y="1700808"/>
            <a:ext cx="7315200" cy="4847011"/>
          </a:xfrm>
        </p:spPr>
        <p:txBody>
          <a:bodyPr/>
          <a:lstStyle/>
          <a:p>
            <a:r>
              <a:rPr lang="en-US" sz="1800" dirty="0" smtClean="0"/>
              <a:t>Safety</a:t>
            </a:r>
          </a:p>
          <a:p>
            <a:pPr lvl="1"/>
            <a:r>
              <a:rPr lang="en-US" sz="1800" dirty="0" smtClean="0"/>
              <a:t>Reduced driving – density, complete communities</a:t>
            </a:r>
          </a:p>
          <a:p>
            <a:pPr lvl="1"/>
            <a:r>
              <a:rPr lang="en-US" sz="1800" dirty="0" smtClean="0"/>
              <a:t>Reduced speed, road design (including for walking / </a:t>
            </a:r>
          </a:p>
          <a:p>
            <a:pPr marL="457200" lvl="1" indent="0">
              <a:buNone/>
            </a:pPr>
            <a:r>
              <a:rPr lang="en-US" sz="1800" dirty="0"/>
              <a:t> </a:t>
            </a:r>
            <a:r>
              <a:rPr lang="en-US" sz="1800" dirty="0" smtClean="0"/>
              <a:t>   cycling), enforcement </a:t>
            </a:r>
          </a:p>
          <a:p>
            <a:r>
              <a:rPr lang="en-US" sz="1800" dirty="0" smtClean="0"/>
              <a:t>Improving </a:t>
            </a:r>
            <a:r>
              <a:rPr lang="en-US" sz="1800" dirty="0"/>
              <a:t>air </a:t>
            </a:r>
            <a:r>
              <a:rPr lang="en-US" sz="1800" dirty="0" smtClean="0"/>
              <a:t>quality</a:t>
            </a:r>
          </a:p>
          <a:p>
            <a:pPr lvl="1"/>
            <a:r>
              <a:rPr lang="en-US" sz="1800" dirty="0" smtClean="0"/>
              <a:t>Land intensification, and design for active and public transportation (including school locations)</a:t>
            </a:r>
            <a:endParaRPr lang="en-US" sz="1800" dirty="0"/>
          </a:p>
          <a:p>
            <a:pPr lvl="1"/>
            <a:r>
              <a:rPr lang="en-US" sz="1800" dirty="0" smtClean="0"/>
              <a:t>Housing separated from traffic corridors / industry</a:t>
            </a:r>
            <a:endParaRPr lang="en-US" sz="1800" dirty="0"/>
          </a:p>
          <a:p>
            <a:r>
              <a:rPr lang="en-US" sz="1800" dirty="0"/>
              <a:t>Multi-modal </a:t>
            </a:r>
            <a:r>
              <a:rPr lang="en-US" sz="1800" dirty="0" smtClean="0"/>
              <a:t>transportation – public and active </a:t>
            </a:r>
          </a:p>
          <a:p>
            <a:pPr lvl="1"/>
            <a:r>
              <a:rPr lang="en-US" sz="1800" dirty="0" smtClean="0"/>
              <a:t>Distributed activity destinations (reduced distances)</a:t>
            </a:r>
          </a:p>
          <a:p>
            <a:pPr lvl="1"/>
            <a:r>
              <a:rPr lang="en-US" sz="1800" dirty="0"/>
              <a:t>Grid and connectivity (including to trails) </a:t>
            </a:r>
            <a:endParaRPr lang="en-US" sz="1800" dirty="0" smtClean="0"/>
          </a:p>
          <a:p>
            <a:pPr marL="457200" lvl="1" indent="0">
              <a:buNone/>
            </a:pPr>
            <a:r>
              <a:rPr lang="en-US" sz="1800" dirty="0" smtClean="0"/>
              <a:t>    for new streets</a:t>
            </a:r>
          </a:p>
          <a:p>
            <a:pPr lvl="1"/>
            <a:r>
              <a:rPr lang="en-US" sz="1800" dirty="0"/>
              <a:t>Mass transit (enabled with density)</a:t>
            </a:r>
          </a:p>
          <a:p>
            <a:pPr lvl="1"/>
            <a:r>
              <a:rPr lang="en-US" sz="1800" dirty="0" smtClean="0"/>
              <a:t>Late night school buses and car pooling</a:t>
            </a:r>
          </a:p>
        </p:txBody>
      </p:sp>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785" y="4029180"/>
            <a:ext cx="2163215" cy="282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785" y="1593897"/>
            <a:ext cx="2163215" cy="268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76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rmAutofit/>
          </a:bodyPr>
          <a:lstStyle/>
          <a:p>
            <a:r>
              <a:rPr lang="en-US" altLang="en-US" dirty="0" smtClean="0"/>
              <a:t>Public Health </a:t>
            </a:r>
            <a:r>
              <a:rPr lang="en-US" altLang="en-US" dirty="0" smtClean="0"/>
              <a:t>SUPPORTS </a:t>
            </a:r>
            <a:br>
              <a:rPr lang="en-US" altLang="en-US" dirty="0" smtClean="0"/>
            </a:br>
            <a:r>
              <a:rPr lang="en-US" altLang="en-US" dirty="0" smtClean="0"/>
              <a:t>HEALTHY Transportation …</a:t>
            </a:r>
            <a:endParaRPr lang="en-US" altLang="en-US" dirty="0" smtClean="0"/>
          </a:p>
        </p:txBody>
      </p:sp>
      <p:sp>
        <p:nvSpPr>
          <p:cNvPr id="4" name="Content Placeholder 3"/>
          <p:cNvSpPr>
            <a:spLocks noGrp="1"/>
          </p:cNvSpPr>
          <p:nvPr>
            <p:ph idx="1"/>
          </p:nvPr>
        </p:nvSpPr>
        <p:spPr/>
        <p:txBody>
          <a:bodyPr/>
          <a:lstStyle/>
          <a:p>
            <a:endParaRPr lang="en-US" dirty="0"/>
          </a:p>
        </p:txBody>
      </p:sp>
      <p:pic>
        <p:nvPicPr>
          <p:cNvPr id="7270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100" y="3810000"/>
            <a:ext cx="3020017" cy="2333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080" y="3809999"/>
            <a:ext cx="2054980" cy="2371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270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56" y="1247776"/>
            <a:ext cx="2990362" cy="1800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27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2063" y="1196127"/>
            <a:ext cx="1868997" cy="240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27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256" y="3241211"/>
            <a:ext cx="1862712" cy="2902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2712"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035" t="1517" r="1689" b="635"/>
          <a:stretch/>
        </p:blipFill>
        <p:spPr bwMode="auto">
          <a:xfrm>
            <a:off x="4152900" y="1247776"/>
            <a:ext cx="1802130" cy="2348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2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286000"/>
            <a:ext cx="3599645" cy="425958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768" y="2147888"/>
            <a:ext cx="3352985" cy="439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Provincial Policy Statement 20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368" y="1600199"/>
            <a:ext cx="1965432" cy="2499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1534" t="12393"/>
          <a:stretch/>
        </p:blipFill>
        <p:spPr bwMode="auto">
          <a:xfrm>
            <a:off x="645161" y="4178326"/>
            <a:ext cx="1945639" cy="1612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l="6383" r="6612"/>
          <a:stretch/>
        </p:blipFill>
        <p:spPr bwMode="auto">
          <a:xfrm>
            <a:off x="5486400" y="1600200"/>
            <a:ext cx="3075710"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51998" y="3962400"/>
            <a:ext cx="257362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43200" y="1600199"/>
            <a:ext cx="2590800" cy="2230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34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2709"/>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7271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72712"/>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72707"/>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72710"/>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72708"/>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10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10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nodeType="afterEffect">
                                  <p:stCondLst>
                                    <p:cond delay="10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938784" y="274638"/>
            <a:ext cx="7367016" cy="1143000"/>
          </a:xfrm>
        </p:spPr>
        <p:txBody>
          <a:bodyPr>
            <a:normAutofit/>
          </a:bodyPr>
          <a:lstStyle/>
          <a:p>
            <a:r>
              <a:rPr lang="en-US" altLang="en-US" dirty="0" smtClean="0"/>
              <a:t>Final Thoughts </a:t>
            </a:r>
            <a:endParaRPr lang="en-US" altLang="en-US" cap="none" dirty="0" smtClean="0">
              <a:solidFill>
                <a:schemeClr val="bg1">
                  <a:lumMod val="50000"/>
                </a:schemeClr>
              </a:solidFill>
            </a:endParaRPr>
          </a:p>
        </p:txBody>
      </p:sp>
      <p:sp>
        <p:nvSpPr>
          <p:cNvPr id="76803" name="Rectangle 3"/>
          <p:cNvSpPr>
            <a:spLocks noGrp="1" noChangeArrowheads="1"/>
          </p:cNvSpPr>
          <p:nvPr>
            <p:ph idx="4294967295"/>
          </p:nvPr>
        </p:nvSpPr>
        <p:spPr>
          <a:xfrm>
            <a:off x="304800" y="1821452"/>
            <a:ext cx="5715000" cy="5226424"/>
          </a:xfrm>
        </p:spPr>
        <p:txBody>
          <a:bodyPr>
            <a:noAutofit/>
          </a:bodyPr>
          <a:lstStyle/>
          <a:p>
            <a:pPr marL="381000" indent="-381000"/>
            <a:r>
              <a:rPr lang="en-US" altLang="en-US" sz="2400" dirty="0" smtClean="0"/>
              <a:t>Our travel impacts on our health in many ways.</a:t>
            </a:r>
          </a:p>
          <a:p>
            <a:pPr marL="381000" indent="-381000"/>
            <a:r>
              <a:rPr lang="en-US" altLang="en-US" sz="2400" dirty="0" smtClean="0"/>
              <a:t>Safe options beyond private vehicle use, as well as driving safety</a:t>
            </a:r>
            <a:r>
              <a:rPr lang="en-US" altLang="en-US" sz="2400" dirty="0"/>
              <a:t> </a:t>
            </a:r>
            <a:r>
              <a:rPr lang="en-US" altLang="en-US" sz="2400" dirty="0" smtClean="0"/>
              <a:t>are needed for healthy rural transportation. </a:t>
            </a:r>
          </a:p>
          <a:p>
            <a:pPr marL="381000" indent="-381000"/>
            <a:r>
              <a:rPr lang="en-CA" altLang="en-US" sz="2400" dirty="0" smtClean="0"/>
              <a:t>Local Public Health agencies are partners in achieving healthy transportation. </a:t>
            </a:r>
            <a:endParaRPr lang="en-US" altLang="en-US" sz="2400" dirty="0" smtClean="0"/>
          </a:p>
        </p:txBody>
      </p:sp>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6122" b="560"/>
          <a:stretch/>
        </p:blipFill>
        <p:spPr bwMode="auto">
          <a:xfrm>
            <a:off x="6104016" y="1600201"/>
            <a:ext cx="3004125" cy="5226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199" y="304800"/>
            <a:ext cx="8229600" cy="1143000"/>
          </a:xfrm>
        </p:spPr>
        <p:txBody>
          <a:bodyPr/>
          <a:lstStyle/>
          <a:p>
            <a:r>
              <a:rPr lang="en-US" altLang="en-US" dirty="0" smtClean="0"/>
              <a:t>Public Health: </a:t>
            </a:r>
            <a:br>
              <a:rPr lang="en-US" altLang="en-US" dirty="0" smtClean="0"/>
            </a:br>
            <a:r>
              <a:rPr lang="en-US" altLang="en-US" sz="2400" dirty="0" smtClean="0"/>
              <a:t>Working on the </a:t>
            </a:r>
            <a:r>
              <a:rPr lang="en-US" altLang="en-US" sz="2400" dirty="0"/>
              <a:t>Things </a:t>
            </a:r>
            <a:r>
              <a:rPr lang="en-US" altLang="en-US" sz="2400" dirty="0" smtClean="0"/>
              <a:t>that </a:t>
            </a:r>
            <a:r>
              <a:rPr lang="en-US" altLang="en-US" sz="2400" dirty="0"/>
              <a:t>Make </a:t>
            </a:r>
            <a:r>
              <a:rPr lang="en-US" altLang="en-US" sz="2400" dirty="0" smtClean="0"/>
              <a:t>Us </a:t>
            </a:r>
            <a:r>
              <a:rPr lang="en-US" altLang="en-US" sz="2400" dirty="0"/>
              <a:t>Healthy</a:t>
            </a:r>
            <a:endParaRPr lang="en-US" sz="2400" dirty="0"/>
          </a:p>
        </p:txBody>
      </p:sp>
      <p:sp>
        <p:nvSpPr>
          <p:cNvPr id="3" name="Content Placeholder 2"/>
          <p:cNvSpPr>
            <a:spLocks noGrp="1"/>
          </p:cNvSpPr>
          <p:nvPr>
            <p:ph sz="half" idx="4294967295"/>
          </p:nvPr>
        </p:nvSpPr>
        <p:spPr>
          <a:xfrm>
            <a:off x="129988" y="1905000"/>
            <a:ext cx="4419600" cy="3962400"/>
          </a:xfrm>
        </p:spPr>
        <p:txBody>
          <a:bodyPr/>
          <a:lstStyle/>
          <a:p>
            <a:r>
              <a:rPr lang="en-US" altLang="en-US" sz="2000" dirty="0"/>
              <a:t>Environment</a:t>
            </a:r>
          </a:p>
          <a:p>
            <a:pPr lvl="1"/>
            <a:r>
              <a:rPr lang="en-US" altLang="en-US" sz="2000" dirty="0"/>
              <a:t>physical, social, political, economic</a:t>
            </a:r>
          </a:p>
          <a:p>
            <a:r>
              <a:rPr lang="en-US" altLang="en-US" sz="2000" dirty="0" err="1"/>
              <a:t>Behaviour</a:t>
            </a:r>
            <a:endParaRPr lang="en-US" altLang="en-US" sz="2000" dirty="0"/>
          </a:p>
          <a:p>
            <a:pPr lvl="1"/>
            <a:r>
              <a:rPr lang="en-US" altLang="en-US" sz="2000" dirty="0"/>
              <a:t>smoking, diet, physical activity, injuries, sexual health</a:t>
            </a:r>
          </a:p>
          <a:p>
            <a:r>
              <a:rPr lang="en-US" altLang="en-US" sz="2000" dirty="0"/>
              <a:t>Human Biology</a:t>
            </a:r>
          </a:p>
          <a:p>
            <a:pPr lvl="1"/>
            <a:r>
              <a:rPr lang="en-US" altLang="en-US" sz="2000" dirty="0"/>
              <a:t>age, gender, family history</a:t>
            </a:r>
          </a:p>
          <a:p>
            <a:r>
              <a:rPr lang="en-US" altLang="en-US" sz="2000" dirty="0"/>
              <a:t>Health Care</a:t>
            </a:r>
          </a:p>
          <a:p>
            <a:pPr lvl="1"/>
            <a:r>
              <a:rPr lang="en-US" altLang="en-US" sz="2000" dirty="0"/>
              <a:t>prevention, treatment, rehabilitation</a:t>
            </a:r>
          </a:p>
          <a:p>
            <a:pPr marL="0" indent="0">
              <a:buNone/>
            </a:pP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133600"/>
            <a:ext cx="3733801" cy="358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79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idx="4294967295"/>
          </p:nvPr>
        </p:nvSpPr>
        <p:spPr/>
        <p:txBody>
          <a:bodyPr/>
          <a:lstStyle/>
          <a:p>
            <a:pPr>
              <a:defRPr/>
            </a:pPr>
            <a:endParaRPr lang="en-US" smtClean="0"/>
          </a:p>
        </p:txBody>
      </p:sp>
      <p:sp>
        <p:nvSpPr>
          <p:cNvPr id="15363" name="Rectangle 6"/>
          <p:cNvSpPr>
            <a:spLocks noGrp="1" noChangeArrowheads="1"/>
          </p:cNvSpPr>
          <p:nvPr>
            <p:ph type="body" idx="4294967295"/>
          </p:nvPr>
        </p:nvSpPr>
        <p:spPr/>
        <p:txBody>
          <a:bodyPr/>
          <a:lstStyle/>
          <a:p>
            <a:pPr lvl="1">
              <a:defRPr/>
            </a:pPr>
            <a:endParaRPr lang="en-US" smtClean="0"/>
          </a:p>
        </p:txBody>
      </p:sp>
      <p:pic>
        <p:nvPicPr>
          <p:cNvPr id="100356" name="Picture 7" descr="Slide-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44425"/>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Making the News</a:t>
            </a:r>
            <a:endParaRPr lang="en-US" sz="3600" dirty="0"/>
          </a:p>
        </p:txBody>
      </p:sp>
      <p:sp>
        <p:nvSpPr>
          <p:cNvPr id="3" name="Content Placeholder 2"/>
          <p:cNvSpPr>
            <a:spLocks noGrp="1"/>
          </p:cNvSpPr>
          <p:nvPr>
            <p:ph idx="1"/>
          </p:nvPr>
        </p:nvSpPr>
        <p:spPr>
          <a:xfrm>
            <a:off x="0" y="1700808"/>
            <a:ext cx="5791200" cy="4425355"/>
          </a:xfrm>
        </p:spPr>
        <p:txBody>
          <a:bodyPr/>
          <a:lstStyle/>
          <a:p>
            <a:pPr lvl="1"/>
            <a:r>
              <a:rPr lang="en-US" sz="2000" dirty="0"/>
              <a:t>On Friday, December 11, 2015 the Barrie Examiner reported</a:t>
            </a:r>
            <a:r>
              <a:rPr lang="en-US" sz="2000" dirty="0" smtClean="0"/>
              <a:t>…</a:t>
            </a:r>
          </a:p>
          <a:p>
            <a:pPr lvl="2"/>
            <a:r>
              <a:rPr lang="en-US" sz="1600" dirty="0" smtClean="0"/>
              <a:t>A </a:t>
            </a:r>
            <a:r>
              <a:rPr lang="en-US" sz="1600" b="1" dirty="0" smtClean="0"/>
              <a:t>63 year old woman </a:t>
            </a:r>
            <a:r>
              <a:rPr lang="en-US" sz="1600" dirty="0" smtClean="0"/>
              <a:t>died after being struck while walking to work off the side of a busy road in Barrie. </a:t>
            </a:r>
          </a:p>
          <a:p>
            <a:pPr lvl="2"/>
            <a:r>
              <a:rPr lang="en-US" sz="1600" dirty="0" smtClean="0"/>
              <a:t>A </a:t>
            </a:r>
            <a:r>
              <a:rPr lang="en-US" sz="1600" b="1" dirty="0" smtClean="0"/>
              <a:t>20 year old man </a:t>
            </a:r>
            <a:r>
              <a:rPr lang="en-US" sz="1600" dirty="0" smtClean="0"/>
              <a:t>will return to court regarding a crash that killed a </a:t>
            </a:r>
            <a:r>
              <a:rPr lang="en-US" sz="1600" b="1" dirty="0" smtClean="0"/>
              <a:t>20 year old woman </a:t>
            </a:r>
            <a:r>
              <a:rPr lang="en-US" sz="1600" dirty="0" smtClean="0"/>
              <a:t>on Warminster </a:t>
            </a:r>
            <a:r>
              <a:rPr lang="en-US" sz="1600" dirty="0" err="1" smtClean="0"/>
              <a:t>Sideroad</a:t>
            </a:r>
            <a:r>
              <a:rPr lang="en-US" sz="1600" dirty="0" smtClean="0"/>
              <a:t> </a:t>
            </a:r>
          </a:p>
          <a:p>
            <a:pPr lvl="2"/>
            <a:r>
              <a:rPr lang="en-US" sz="1600" dirty="0" smtClean="0"/>
              <a:t>A crash between two trucks closed Highway 400 south of Highway 88 for several hours – minor injuries to </a:t>
            </a:r>
            <a:r>
              <a:rPr lang="en-US" sz="1600" b="1" dirty="0" smtClean="0"/>
              <a:t>both drivers</a:t>
            </a:r>
          </a:p>
          <a:p>
            <a:pPr lvl="2"/>
            <a:r>
              <a:rPr lang="en-US" sz="1600" b="1" dirty="0" smtClean="0"/>
              <a:t>A driver </a:t>
            </a:r>
            <a:r>
              <a:rPr lang="en-US" sz="1600" dirty="0" smtClean="0"/>
              <a:t>near Bradford was arrested for impaired driving. </a:t>
            </a:r>
          </a:p>
          <a:p>
            <a:pPr lvl="1"/>
            <a:endParaRPr lang="en-US" dirty="0" smtClean="0"/>
          </a:p>
          <a:p>
            <a:pPr lvl="1"/>
            <a:endParaRPr lang="en-US" dirty="0"/>
          </a:p>
        </p:txBody>
      </p:sp>
      <p:pic>
        <p:nvPicPr>
          <p:cNvPr id="128002" name="Picture 2" descr="Emergency workers transport the driver of a cube truck to the hospital Thursday afternoon after a collision with a transport truck in the southbound lanes of Highway 400, south of Highway 88.&#10;PAUL NOVOSAD photo"/>
          <p:cNvPicPr>
            <a:picLocks noChangeAspect="1" noChangeArrowheads="1"/>
          </p:cNvPicPr>
          <p:nvPr/>
        </p:nvPicPr>
        <p:blipFill rotWithShape="1">
          <a:blip r:embed="rId2">
            <a:extLst>
              <a:ext uri="{28A0092B-C50C-407E-A947-70E740481C1C}">
                <a14:useLocalDpi xmlns:a14="http://schemas.microsoft.com/office/drawing/2010/main" val="0"/>
              </a:ext>
            </a:extLst>
          </a:blip>
          <a:srcRect l="8696"/>
          <a:stretch/>
        </p:blipFill>
        <p:spPr bwMode="auto">
          <a:xfrm>
            <a:off x="5943600" y="4522998"/>
            <a:ext cx="3200400" cy="2335002"/>
          </a:xfrm>
          <a:prstGeom prst="rect">
            <a:avLst/>
          </a:prstGeom>
          <a:noFill/>
          <a:extLst>
            <a:ext uri="{909E8E84-426E-40DD-AFC4-6F175D3DCCD1}">
              <a14:hiddenFill xmlns:a14="http://schemas.microsoft.com/office/drawing/2010/main">
                <a:solidFill>
                  <a:srgbClr val="FFFFFF"/>
                </a:solidFill>
              </a14:hiddenFill>
            </a:ext>
          </a:extLst>
        </p:spPr>
      </p:pic>
      <p:pic>
        <p:nvPicPr>
          <p:cNvPr id="128004" name="Picture 4" descr="http://storage.thebarrieexaminer.com/v1/dynamic_resize/sws_path/suns-prod-images/1297782314268_ORIGINAL.jpg?quality=80&amp;size=810x&amp;stmp=1449793031478"/>
          <p:cNvPicPr>
            <a:picLocks noChangeAspect="1" noChangeArrowheads="1"/>
          </p:cNvPicPr>
          <p:nvPr/>
        </p:nvPicPr>
        <p:blipFill rotWithShape="1">
          <a:blip r:embed="rId3">
            <a:extLst>
              <a:ext uri="{28A0092B-C50C-407E-A947-70E740481C1C}">
                <a14:useLocalDpi xmlns:a14="http://schemas.microsoft.com/office/drawing/2010/main" val="0"/>
              </a:ext>
            </a:extLst>
          </a:blip>
          <a:srcRect l="8696"/>
          <a:stretch/>
        </p:blipFill>
        <p:spPr bwMode="auto">
          <a:xfrm>
            <a:off x="5943600" y="1600199"/>
            <a:ext cx="3200400" cy="233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2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dirty="0" smtClean="0"/>
              <a:t>Transportation is a Public Health Issue</a:t>
            </a:r>
            <a:endParaRPr lang="en-US" dirty="0"/>
          </a:p>
        </p:txBody>
      </p:sp>
      <p:sp>
        <p:nvSpPr>
          <p:cNvPr id="26" name="Text Placeholder 25"/>
          <p:cNvSpPr>
            <a:spLocks noGrp="1"/>
          </p:cNvSpPr>
          <p:nvPr>
            <p:ph type="body" sz="half" idx="2"/>
          </p:nvPr>
        </p:nvSpPr>
        <p:spPr>
          <a:xfrm>
            <a:off x="1447800" y="5181600"/>
            <a:ext cx="6324600" cy="685800"/>
          </a:xfrm>
        </p:spPr>
        <p:txBody>
          <a:bodyPr/>
          <a:lstStyle/>
          <a:p>
            <a:pPr algn="ctr"/>
            <a:r>
              <a:rPr lang="en-US" altLang="en-US" sz="1800" dirty="0"/>
              <a:t>Many of our health challenges are related to how we have built our </a:t>
            </a:r>
            <a:r>
              <a:rPr lang="en-US" altLang="en-US" sz="1800" dirty="0" smtClean="0"/>
              <a:t>communities, including our transportation systems.</a:t>
            </a:r>
            <a:r>
              <a:rPr lang="en-US" altLang="en-US" dirty="0">
                <a:solidFill>
                  <a:schemeClr val="bg1">
                    <a:lumMod val="65000"/>
                  </a:schemeClr>
                </a:solidFill>
              </a:rPr>
              <a:t/>
            </a:r>
            <a:br>
              <a:rPr lang="en-US" altLang="en-US" dirty="0">
                <a:solidFill>
                  <a:schemeClr val="bg1">
                    <a:lumMod val="65000"/>
                  </a:schemeClr>
                </a:solidFill>
              </a:rPr>
            </a:br>
            <a:endParaRPr lang="en-US" dirty="0"/>
          </a:p>
        </p:txBody>
      </p:sp>
      <p:graphicFrame>
        <p:nvGraphicFramePr>
          <p:cNvPr id="28" name="Object 17"/>
          <p:cNvGraphicFramePr>
            <a:graphicFrameLocks noChangeAspect="1"/>
          </p:cNvGraphicFramePr>
          <p:nvPr>
            <p:extLst>
              <p:ext uri="{D42A27DB-BD31-4B8C-83A1-F6EECF244321}">
                <p14:modId xmlns:p14="http://schemas.microsoft.com/office/powerpoint/2010/main" val="3114574623"/>
              </p:ext>
            </p:extLst>
          </p:nvPr>
        </p:nvGraphicFramePr>
        <p:xfrm>
          <a:off x="4567436" y="1676400"/>
          <a:ext cx="2738240" cy="3200400"/>
        </p:xfrm>
        <a:graphic>
          <a:graphicData uri="http://schemas.openxmlformats.org/presentationml/2006/ole">
            <mc:AlternateContent xmlns:mc="http://schemas.openxmlformats.org/markup-compatibility/2006">
              <mc:Choice xmlns:v="urn:schemas-microsoft-com:vml" Requires="v">
                <p:oleObj spid="_x0000_s121984" name="Bitmap Image" r:id="rId4" imgW="4761905" imgH="4180952" progId="Paint.Picture">
                  <p:embed/>
                </p:oleObj>
              </mc:Choice>
              <mc:Fallback>
                <p:oleObj name="Bitmap Image" r:id="rId4" imgW="4761905" imgH="418095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436" y="1676400"/>
                        <a:ext cx="2738240" cy="3200400"/>
                      </a:xfrm>
                      <a:prstGeom prst="rect">
                        <a:avLst/>
                      </a:prstGeom>
                      <a:noFill/>
                      <a:ln w="9525" cap="sq" cmpd="sng">
                        <a:solidFill>
                          <a:srgbClr val="FFFFCC"/>
                        </a:solidFill>
                        <a:prstDash val="solid"/>
                        <a:miter lim="800000"/>
                        <a:headEnd type="none" w="sm" len="sm"/>
                        <a:tailEnd type="none" w="sm" len="sm"/>
                      </a:ln>
                      <a:effectLst/>
                    </p:spPr>
                  </p:pic>
                </p:oleObj>
              </mc:Fallback>
            </mc:AlternateContent>
          </a:graphicData>
        </a:graphic>
      </p:graphicFrame>
      <p:pic>
        <p:nvPicPr>
          <p:cNvPr id="29" name="Picture 21" descr="TRN056-1142497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946" t="16177" r="-29641" b="21381"/>
          <a:stretch/>
        </p:blipFill>
        <p:spPr bwMode="auto">
          <a:xfrm>
            <a:off x="1600200" y="1676400"/>
            <a:ext cx="3809999" cy="3200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2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90833"/>
            <a:ext cx="5410200" cy="4648200"/>
          </a:xfrm>
          <a:prstGeom prst="rect">
            <a:avLst/>
          </a:prstGeom>
        </p:spPr>
      </p:pic>
      <p:sp>
        <p:nvSpPr>
          <p:cNvPr id="25602" name="Rectangle 2"/>
          <p:cNvSpPr>
            <a:spLocks noGrp="1" noChangeArrowheads="1"/>
          </p:cNvSpPr>
          <p:nvPr>
            <p:ph type="title"/>
          </p:nvPr>
        </p:nvSpPr>
        <p:spPr/>
        <p:txBody>
          <a:bodyPr/>
          <a:lstStyle/>
          <a:p>
            <a:r>
              <a:rPr lang="en-US" altLang="en-US" dirty="0" smtClean="0"/>
              <a:t/>
            </a:r>
            <a:br>
              <a:rPr lang="en-US" altLang="en-US" dirty="0" smtClean="0"/>
            </a:br>
            <a:r>
              <a:rPr lang="en-US" altLang="en-US" sz="3200" dirty="0" smtClean="0"/>
              <a:t>A Dramatic Increase in Obesity</a:t>
            </a:r>
            <a:r>
              <a:rPr lang="en-US" altLang="en-US" dirty="0" smtClean="0"/>
              <a:t/>
            </a:r>
            <a:br>
              <a:rPr lang="en-US" altLang="en-US" dirty="0" smtClean="0"/>
            </a:br>
            <a:endParaRPr lang="en-US" altLang="en-US" dirty="0" smtClean="0"/>
          </a:p>
        </p:txBody>
      </p:sp>
      <p:pic>
        <p:nvPicPr>
          <p:cNvPr id="25604"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l="11398" t="1212" r="8287" b="52460"/>
          <a:stretch>
            <a:fillRect/>
          </a:stretch>
        </p:blipFill>
        <p:spPr>
          <a:xfrm>
            <a:off x="6629400" y="1752600"/>
            <a:ext cx="2199156" cy="2006553"/>
          </a:xfrm>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l="10617" t="51208" r="9055" b="1143"/>
          <a:stretch>
            <a:fillRect/>
          </a:stretch>
        </p:blipFill>
        <p:spPr bwMode="auto">
          <a:xfrm>
            <a:off x="9753600" y="1575593"/>
            <a:ext cx="4037013" cy="4011613"/>
          </a:xfrm>
          <a:prstGeom prst="rect">
            <a:avLst/>
          </a:prstGeom>
          <a:noFill/>
          <a:ln w="25400" cap="sq">
            <a:solidFill>
              <a:schemeClr val="accent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96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Increasing Diabetes</a:t>
            </a:r>
            <a:endParaRPr lang="en-US" sz="3200" dirty="0"/>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6705600"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21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3318"/>
          <a:stretch/>
        </p:blipFill>
        <p:spPr>
          <a:xfrm>
            <a:off x="1476103" y="1828800"/>
            <a:ext cx="6248400" cy="4490871"/>
          </a:xfrm>
          <a:prstGeom prst="rect">
            <a:avLst/>
          </a:prstGeom>
          <a:ln>
            <a:noFill/>
          </a:ln>
          <a:effectLst>
            <a:outerShdw blurRad="190500" algn="tl" rotWithShape="0">
              <a:srgbClr val="000000">
                <a:alpha val="70000"/>
              </a:srgbClr>
            </a:outerShdw>
          </a:effectLst>
        </p:spPr>
      </p:pic>
      <p:sp>
        <p:nvSpPr>
          <p:cNvPr id="46082" name="Rectangle 2"/>
          <p:cNvSpPr>
            <a:spLocks noGrp="1" noChangeArrowheads="1"/>
          </p:cNvSpPr>
          <p:nvPr>
            <p:ph type="title"/>
          </p:nvPr>
        </p:nvSpPr>
        <p:spPr/>
        <p:txBody>
          <a:bodyPr/>
          <a:lstStyle/>
          <a:p>
            <a:r>
              <a:rPr lang="en-US" altLang="en-US" dirty="0" smtClean="0"/>
              <a:t>Auto-dependency and obesity?</a:t>
            </a:r>
            <a:endParaRPr lang="en-US" altLang="en-US" dirty="0"/>
          </a:p>
        </p:txBody>
      </p:sp>
      <p:pic>
        <p:nvPicPr>
          <p:cNvPr id="4608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01" r="4788" b="-3353"/>
          <a:stretch/>
        </p:blipFill>
        <p:spPr bwMode="auto">
          <a:xfrm>
            <a:off x="-3352800" y="2286000"/>
            <a:ext cx="2112284"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81838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walk"/>
          <p:cNvPicPr>
            <a:picLocks noChangeAspect="1" noChangeArrowheads="1"/>
          </p:cNvPicPr>
          <p:nvPr/>
        </p:nvPicPr>
        <p:blipFill rotWithShape="1">
          <a:blip r:embed="rId2">
            <a:extLst>
              <a:ext uri="{28A0092B-C50C-407E-A947-70E740481C1C}">
                <a14:useLocalDpi xmlns:a14="http://schemas.microsoft.com/office/drawing/2010/main" val="0"/>
              </a:ext>
            </a:extLst>
          </a:blip>
          <a:srcRect l="3041" t="-6934" r="4973" b="6934"/>
          <a:stretch/>
        </p:blipFill>
        <p:spPr bwMode="auto">
          <a:xfrm>
            <a:off x="4491318" y="1524000"/>
            <a:ext cx="3839570" cy="463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pic>
      <p:sp>
        <p:nvSpPr>
          <p:cNvPr id="35843" name="Rectangle 2"/>
          <p:cNvSpPr>
            <a:spLocks noGrp="1" noChangeArrowheads="1"/>
          </p:cNvSpPr>
          <p:nvPr>
            <p:ph type="title"/>
          </p:nvPr>
        </p:nvSpPr>
        <p:spPr>
          <a:xfrm>
            <a:off x="533400" y="190285"/>
            <a:ext cx="8229600" cy="1143000"/>
          </a:xfrm>
        </p:spPr>
        <p:txBody>
          <a:bodyPr/>
          <a:lstStyle/>
          <a:p>
            <a:r>
              <a:rPr lang="en-US" altLang="en-US" dirty="0" smtClean="0"/>
              <a:t>Physical activity reduces…</a:t>
            </a:r>
          </a:p>
        </p:txBody>
      </p:sp>
      <p:sp>
        <p:nvSpPr>
          <p:cNvPr id="35844" name="Rectangle 3"/>
          <p:cNvSpPr>
            <a:spLocks noGrp="1" noChangeArrowheads="1"/>
          </p:cNvSpPr>
          <p:nvPr>
            <p:ph sz="half" idx="1"/>
          </p:nvPr>
        </p:nvSpPr>
        <p:spPr>
          <a:xfrm>
            <a:off x="444137" y="1752600"/>
            <a:ext cx="4038600" cy="4525963"/>
          </a:xfrm>
        </p:spPr>
        <p:txBody>
          <a:bodyPr/>
          <a:lstStyle/>
          <a:p>
            <a:pPr lvl="1">
              <a:buFont typeface="Arial" pitchFamily="34" charset="0"/>
              <a:buChar char="•"/>
            </a:pPr>
            <a:r>
              <a:rPr lang="en-US" altLang="en-US" dirty="0" smtClean="0"/>
              <a:t>Heart disease </a:t>
            </a:r>
          </a:p>
          <a:p>
            <a:pPr lvl="1">
              <a:buFont typeface="Arial" pitchFamily="34" charset="0"/>
              <a:buChar char="•"/>
            </a:pPr>
            <a:r>
              <a:rPr lang="en-US" altLang="en-US" dirty="0" smtClean="0"/>
              <a:t>Falls and injuries </a:t>
            </a:r>
          </a:p>
          <a:p>
            <a:pPr lvl="1">
              <a:buFont typeface="Arial" pitchFamily="34" charset="0"/>
              <a:buChar char="•"/>
            </a:pPr>
            <a:r>
              <a:rPr lang="en-US" altLang="en-US" dirty="0" smtClean="0"/>
              <a:t>Obesity </a:t>
            </a:r>
          </a:p>
          <a:p>
            <a:pPr lvl="1">
              <a:buFont typeface="Arial" pitchFamily="34" charset="0"/>
              <a:buChar char="•"/>
            </a:pPr>
            <a:r>
              <a:rPr lang="en-US" altLang="en-US" dirty="0" smtClean="0"/>
              <a:t>High blood pressure </a:t>
            </a:r>
          </a:p>
          <a:p>
            <a:pPr lvl="1">
              <a:buFont typeface="Arial" pitchFamily="34" charset="0"/>
              <a:buChar char="•"/>
            </a:pPr>
            <a:r>
              <a:rPr lang="en-US" altLang="en-US" dirty="0" smtClean="0"/>
              <a:t>Adult-onset diabetes </a:t>
            </a:r>
          </a:p>
          <a:p>
            <a:pPr lvl="1">
              <a:buFont typeface="Arial" pitchFamily="34" charset="0"/>
              <a:buChar char="•"/>
            </a:pPr>
            <a:r>
              <a:rPr lang="en-US" altLang="en-US" dirty="0" smtClean="0"/>
              <a:t>Osteoporosis </a:t>
            </a:r>
          </a:p>
          <a:p>
            <a:pPr lvl="1">
              <a:buFont typeface="Arial" pitchFamily="34" charset="0"/>
              <a:buChar char="•"/>
            </a:pPr>
            <a:r>
              <a:rPr lang="en-US" altLang="en-US" dirty="0" smtClean="0"/>
              <a:t>Stroke </a:t>
            </a:r>
          </a:p>
          <a:p>
            <a:pPr lvl="1">
              <a:buFont typeface="Arial" pitchFamily="34" charset="0"/>
              <a:buChar char="•"/>
            </a:pPr>
            <a:r>
              <a:rPr lang="en-US" altLang="en-US" dirty="0" smtClean="0"/>
              <a:t>Depression </a:t>
            </a:r>
          </a:p>
          <a:p>
            <a:pPr lvl="1">
              <a:buFont typeface="Arial" pitchFamily="34" charset="0"/>
              <a:buChar char="•"/>
            </a:pPr>
            <a:r>
              <a:rPr lang="en-US" altLang="en-US" dirty="0" smtClean="0"/>
              <a:t>Colon cancer </a:t>
            </a:r>
          </a:p>
          <a:p>
            <a:pPr lvl="1">
              <a:buFont typeface="Arial" pitchFamily="34" charset="0"/>
              <a:buChar char="•"/>
            </a:pPr>
            <a:r>
              <a:rPr lang="en-US" altLang="en-US" dirty="0" smtClean="0"/>
              <a:t>Premature death </a:t>
            </a:r>
          </a:p>
          <a:p>
            <a:endParaRPr lang="en-US" altLang="en-US" dirty="0" smtClean="0"/>
          </a:p>
        </p:txBody>
      </p:sp>
    </p:spTree>
    <p:extLst>
      <p:ext uri="{BB962C8B-B14F-4D97-AF65-F5344CB8AC3E}">
        <p14:creationId xmlns:p14="http://schemas.microsoft.com/office/powerpoint/2010/main" val="392365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SM_Slide Presentation">
  <a:themeElements>
    <a:clrScheme name="">
      <a:dk1>
        <a:srgbClr val="000000"/>
      </a:dk1>
      <a:lt1>
        <a:srgbClr val="FFFFFF"/>
      </a:lt1>
      <a:dk2>
        <a:srgbClr val="000099"/>
      </a:dk2>
      <a:lt2>
        <a:srgbClr val="FFCC66"/>
      </a:lt2>
      <a:accent1>
        <a:srgbClr val="FF9933"/>
      </a:accent1>
      <a:accent2>
        <a:srgbClr val="FFFFFF"/>
      </a:accent2>
      <a:accent3>
        <a:srgbClr val="AAAACA"/>
      </a:accent3>
      <a:accent4>
        <a:srgbClr val="DADADA"/>
      </a:accent4>
      <a:accent5>
        <a:srgbClr val="FFCAAD"/>
      </a:accent5>
      <a:accent6>
        <a:srgbClr val="E7E7E7"/>
      </a:accent6>
      <a:hlink>
        <a:srgbClr val="CCCCFF"/>
      </a:hlink>
      <a:folHlink>
        <a:srgbClr val="B2B2B2"/>
      </a:folHlink>
    </a:clrScheme>
    <a:fontScheme name="1_SM_Slid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90000"/>
          </a:lnSpc>
          <a:spcBef>
            <a:spcPct val="20000"/>
          </a:spcBef>
          <a:spcAft>
            <a:spcPct val="0"/>
          </a:spcAft>
          <a:buClr>
            <a:schemeClr val="tx1"/>
          </a:buClr>
          <a:buSzPct val="70000"/>
          <a:buFont typeface="Wingdings" pitchFamily="2" charset="2"/>
          <a:buNone/>
          <a:tabLst>
            <a:tab pos="1370013" algn="l"/>
            <a:tab pos="1657350" algn="l"/>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90000"/>
          </a:lnSpc>
          <a:spcBef>
            <a:spcPct val="20000"/>
          </a:spcBef>
          <a:spcAft>
            <a:spcPct val="0"/>
          </a:spcAft>
          <a:buClr>
            <a:schemeClr val="tx1"/>
          </a:buClr>
          <a:buSzPct val="70000"/>
          <a:buFont typeface="Wingdings" pitchFamily="2" charset="2"/>
          <a:buNone/>
          <a:tabLst>
            <a:tab pos="1370013" algn="l"/>
            <a:tab pos="1657350" algn="l"/>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SM_Slide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M_Slid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M_Slide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M_Slide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M_Slide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M_Slide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M_Slide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a:defRPr kern="0" dirty="0" smtClean="0">
            <a:effectLst/>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a:defRPr kern="0" dirty="0" smtClean="0">
            <a:effectLst/>
          </a:defRPr>
        </a:defPPr>
      </a:lstStyle>
    </a:tx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Custom Design 13">
      <a:dk1>
        <a:srgbClr val="001000"/>
      </a:dk1>
      <a:lt1>
        <a:srgbClr val="00A500"/>
      </a:lt1>
      <a:dk2>
        <a:srgbClr val="000000"/>
      </a:dk2>
      <a:lt2>
        <a:srgbClr val="000000"/>
      </a:lt2>
      <a:accent1>
        <a:srgbClr val="6DAA2D"/>
      </a:accent1>
      <a:accent2>
        <a:srgbClr val="0C34A4"/>
      </a:accent2>
      <a:accent3>
        <a:srgbClr val="AACFAA"/>
      </a:accent3>
      <a:accent4>
        <a:srgbClr val="000C00"/>
      </a:accent4>
      <a:accent5>
        <a:srgbClr val="BAD2AD"/>
      </a:accent5>
      <a:accent6>
        <a:srgbClr val="0A2E94"/>
      </a:accent6>
      <a:hlink>
        <a:srgbClr val="0099FF"/>
      </a:hlink>
      <a:folHlink>
        <a:srgbClr val="B3C103"/>
      </a:folHlink>
    </a:clrScheme>
    <a:fontScheme name="Custom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1000"/>
        </a:dk1>
        <a:lt1>
          <a:srgbClr val="00A500"/>
        </a:lt1>
        <a:dk2>
          <a:srgbClr val="000000"/>
        </a:dk2>
        <a:lt2>
          <a:srgbClr val="000000"/>
        </a:lt2>
        <a:accent1>
          <a:srgbClr val="6DAA2D"/>
        </a:accent1>
        <a:accent2>
          <a:srgbClr val="0C34A4"/>
        </a:accent2>
        <a:accent3>
          <a:srgbClr val="AACFAA"/>
        </a:accent3>
        <a:accent4>
          <a:srgbClr val="000C00"/>
        </a:accent4>
        <a:accent5>
          <a:srgbClr val="BAD2AD"/>
        </a:accent5>
        <a:accent6>
          <a:srgbClr val="0A2E94"/>
        </a:accent6>
        <a:hlink>
          <a:srgbClr val="0099FF"/>
        </a:hlink>
        <a:folHlink>
          <a:srgbClr val="B3C103"/>
        </a:folHlink>
      </a:clrScheme>
      <a:clrMap bg1="lt1" tx1="dk1" bg2="lt2" tx2="dk2" accent1="accent1" accent2="accent2" accent3="accent3" accent4="accent4" accent5="accent5" accent6="accent6" hlink="hlink" folHlink="folHlink"/>
    </a:extraClrScheme>
    <a:extraClrScheme>
      <a:clrScheme name="Custom Design 14">
        <a:dk1>
          <a:srgbClr val="001000"/>
        </a:dk1>
        <a:lt1>
          <a:srgbClr val="00A500"/>
        </a:lt1>
        <a:dk2>
          <a:srgbClr val="000000"/>
        </a:dk2>
        <a:lt2>
          <a:srgbClr val="336600"/>
        </a:lt2>
        <a:accent1>
          <a:srgbClr val="6DAA2D"/>
        </a:accent1>
        <a:accent2>
          <a:srgbClr val="0C34A4"/>
        </a:accent2>
        <a:accent3>
          <a:srgbClr val="AACFAA"/>
        </a:accent3>
        <a:accent4>
          <a:srgbClr val="000C00"/>
        </a:accent4>
        <a:accent5>
          <a:srgbClr val="BAD2AD"/>
        </a:accent5>
        <a:accent6>
          <a:srgbClr val="0A2E94"/>
        </a:accent6>
        <a:hlink>
          <a:srgbClr val="0099FF"/>
        </a:hlink>
        <a:folHlink>
          <a:srgbClr val="B3C103"/>
        </a:folHlink>
      </a:clrScheme>
      <a:clrMap bg1="lt1" tx1="dk1" bg2="lt2" tx2="dk2" accent1="accent1" accent2="accent2" accent3="accent3" accent4="accent4" accent5="accent5" accent6="accent6" hlink="hlink" folHlink="folHlink"/>
    </a:extraClrScheme>
    <a:extraClrScheme>
      <a:clrScheme name="Custom Design 15">
        <a:dk1>
          <a:srgbClr val="3E3E5C"/>
        </a:dk1>
        <a:lt1>
          <a:srgbClr val="FFFFFF"/>
        </a:lt1>
        <a:dk2>
          <a:srgbClr val="336600"/>
        </a:dk2>
        <a:lt2>
          <a:srgbClr val="FFFFFF"/>
        </a:lt2>
        <a:accent1>
          <a:srgbClr val="60597B"/>
        </a:accent1>
        <a:accent2>
          <a:srgbClr val="6666FF"/>
        </a:accent2>
        <a:accent3>
          <a:srgbClr val="ADB8A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6">
        <a:dk1>
          <a:srgbClr val="3E3E5C"/>
        </a:dk1>
        <a:lt1>
          <a:srgbClr val="FFFFFF"/>
        </a:lt1>
        <a:dk2>
          <a:srgbClr val="336600"/>
        </a:dk2>
        <a:lt2>
          <a:srgbClr val="FFFFFF"/>
        </a:lt2>
        <a:accent1>
          <a:srgbClr val="336600"/>
        </a:accent1>
        <a:accent2>
          <a:srgbClr val="6666FF"/>
        </a:accent2>
        <a:accent3>
          <a:srgbClr val="ADB8AA"/>
        </a:accent3>
        <a:accent4>
          <a:srgbClr val="DADADA"/>
        </a:accent4>
        <a:accent5>
          <a:srgbClr val="ADB8AA"/>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M_Slide Presentation">
  <a:themeElements>
    <a:clrScheme name="">
      <a:dk1>
        <a:srgbClr val="000000"/>
      </a:dk1>
      <a:lt1>
        <a:srgbClr val="FFFFFF"/>
      </a:lt1>
      <a:dk2>
        <a:srgbClr val="000099"/>
      </a:dk2>
      <a:lt2>
        <a:srgbClr val="FFCC66"/>
      </a:lt2>
      <a:accent1>
        <a:srgbClr val="FF9933"/>
      </a:accent1>
      <a:accent2>
        <a:srgbClr val="FFFFFF"/>
      </a:accent2>
      <a:accent3>
        <a:srgbClr val="AAAACA"/>
      </a:accent3>
      <a:accent4>
        <a:srgbClr val="DADADA"/>
      </a:accent4>
      <a:accent5>
        <a:srgbClr val="FFCAAD"/>
      </a:accent5>
      <a:accent6>
        <a:srgbClr val="E7E7E7"/>
      </a:accent6>
      <a:hlink>
        <a:srgbClr val="CCCCFF"/>
      </a:hlink>
      <a:folHlink>
        <a:srgbClr val="B2B2B2"/>
      </a:folHlink>
    </a:clrScheme>
    <a:fontScheme name="2_SM_Slid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90000"/>
          </a:lnSpc>
          <a:spcBef>
            <a:spcPct val="20000"/>
          </a:spcBef>
          <a:spcAft>
            <a:spcPct val="0"/>
          </a:spcAft>
          <a:buClr>
            <a:schemeClr val="tx1"/>
          </a:buClr>
          <a:buSzPct val="70000"/>
          <a:buFont typeface="Wingdings" pitchFamily="2" charset="2"/>
          <a:buNone/>
          <a:tabLst>
            <a:tab pos="1370013" algn="l"/>
            <a:tab pos="1657350" algn="l"/>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ctr" defTabSz="914400" rtl="0" eaLnBrk="0" fontAlgn="base" latinLnBrk="0" hangingPunct="0">
          <a:lnSpc>
            <a:spcPct val="90000"/>
          </a:lnSpc>
          <a:spcBef>
            <a:spcPct val="20000"/>
          </a:spcBef>
          <a:spcAft>
            <a:spcPct val="0"/>
          </a:spcAft>
          <a:buClr>
            <a:schemeClr val="tx1"/>
          </a:buClr>
          <a:buSzPct val="70000"/>
          <a:buFont typeface="Wingdings" pitchFamily="2" charset="2"/>
          <a:buNone/>
          <a:tabLst>
            <a:tab pos="1370013" algn="l"/>
            <a:tab pos="1657350" algn="l"/>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2_SM_Slide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M_Slid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M_Slide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M_Slide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M_Slide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M_Slide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M_Slide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1 smdhu">
      <a:dk1>
        <a:sysClr val="windowText" lastClr="000000"/>
      </a:dk1>
      <a:lt1>
        <a:sysClr val="window" lastClr="FFFFFF"/>
      </a:lt1>
      <a:dk2>
        <a:srgbClr val="1F497D"/>
      </a:dk2>
      <a:lt2>
        <a:srgbClr val="EEECE1"/>
      </a:lt2>
      <a:accent1>
        <a:srgbClr val="0D2B8D"/>
      </a:accent1>
      <a:accent2>
        <a:srgbClr val="1D8821"/>
      </a:accent2>
      <a:accent3>
        <a:srgbClr val="DBEFCE"/>
      </a:accent3>
      <a:accent4>
        <a:srgbClr val="9C8DC3"/>
      </a:accent4>
      <a:accent5>
        <a:srgbClr val="25A9E1"/>
      </a:accent5>
      <a:accent6>
        <a:srgbClr val="8A7967"/>
      </a:accent6>
      <a:hlink>
        <a:srgbClr val="0D2B8D"/>
      </a:hlink>
      <a:folHlink>
        <a:srgbClr val="9C8DC3"/>
      </a:folHlink>
    </a:clrScheme>
    <a:fontScheme name="SMDH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12385</TotalTime>
  <Words>2155</Words>
  <Application>Microsoft Office PowerPoint</Application>
  <PresentationFormat>On-screen Show (4:3)</PresentationFormat>
  <Paragraphs>210</Paragraphs>
  <Slides>19</Slides>
  <Notes>15</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19</vt:i4>
      </vt:variant>
    </vt:vector>
  </HeadingPairs>
  <TitlesOfParts>
    <vt:vector size="26" baseType="lpstr">
      <vt:lpstr>1_SM_Slide Presentation</vt:lpstr>
      <vt:lpstr>Diseño predeterminado</vt:lpstr>
      <vt:lpstr>1_Diseño predeterminado</vt:lpstr>
      <vt:lpstr>Custom Design</vt:lpstr>
      <vt:lpstr>2_SM_Slide Presentation</vt:lpstr>
      <vt:lpstr>blank</vt:lpstr>
      <vt:lpstr>Bitmap Image</vt:lpstr>
      <vt:lpstr>Good Roads and Beyond</vt:lpstr>
      <vt:lpstr>Public Health:  Working on the Things that Make Us Healthy</vt:lpstr>
      <vt:lpstr>PowerPoint Presentation</vt:lpstr>
      <vt:lpstr>Making the News</vt:lpstr>
      <vt:lpstr>Transportation is a Public Health Issue</vt:lpstr>
      <vt:lpstr> A Dramatic Increase in Obesity </vt:lpstr>
      <vt:lpstr>Increasing Diabetes</vt:lpstr>
      <vt:lpstr>Auto-dependency and obesity?</vt:lpstr>
      <vt:lpstr>Physical activity reduces…</vt:lpstr>
      <vt:lpstr>…yet we have engineered physical activity out of our lives. </vt:lpstr>
      <vt:lpstr>Recreation alone is not the answer</vt:lpstr>
      <vt:lpstr>Recreation alone is not the answer</vt:lpstr>
      <vt:lpstr>Road Safety</vt:lpstr>
      <vt:lpstr>Air Quality Impacts Near Traffic</vt:lpstr>
      <vt:lpstr>Many cannot drive…</vt:lpstr>
      <vt:lpstr> The Many Benefits of Regional Public Transit </vt:lpstr>
      <vt:lpstr>Healthy Rural Travel</vt:lpstr>
      <vt:lpstr>Public Health SUPPORTS  HEALTHY Transportation …</vt:lpstr>
      <vt:lpstr>Final Thoughts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Gardner, Charles</dc:creator>
  <cp:lastModifiedBy>Gardner, Charles</cp:lastModifiedBy>
  <cp:revision>1009</cp:revision>
  <cp:lastPrinted>1601-01-01T00:00:00Z</cp:lastPrinted>
  <dcterms:created xsi:type="dcterms:W3CDTF">1601-01-01T00:00:00Z</dcterms:created>
  <dcterms:modified xsi:type="dcterms:W3CDTF">2016-02-05T21:50:27Z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