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77" r:id="rId1"/>
    <p:sldMasterId id="2147483988" r:id="rId2"/>
    <p:sldMasterId id="2147483990" r:id="rId3"/>
    <p:sldMasterId id="2147484002" r:id="rId4"/>
    <p:sldMasterId id="2147484015" r:id="rId5"/>
    <p:sldMasterId id="2147484028" r:id="rId6"/>
  </p:sldMasterIdLst>
  <p:notesMasterIdLst>
    <p:notesMasterId r:id="rId38"/>
  </p:notesMasterIdLst>
  <p:handoutMasterIdLst>
    <p:handoutMasterId r:id="rId39"/>
  </p:handoutMasterIdLst>
  <p:sldIdLst>
    <p:sldId id="1015" r:id="rId7"/>
    <p:sldId id="1089" r:id="rId8"/>
    <p:sldId id="1099" r:id="rId9"/>
    <p:sldId id="1103" r:id="rId10"/>
    <p:sldId id="1102" r:id="rId11"/>
    <p:sldId id="1104" r:id="rId12"/>
    <p:sldId id="1105" r:id="rId13"/>
    <p:sldId id="1106" r:id="rId14"/>
    <p:sldId id="1107" r:id="rId15"/>
    <p:sldId id="1108" r:id="rId16"/>
    <p:sldId id="1100" r:id="rId17"/>
    <p:sldId id="1110" r:id="rId18"/>
    <p:sldId id="1111" r:id="rId19"/>
    <p:sldId id="1101" r:id="rId20"/>
    <p:sldId id="1114" r:id="rId21"/>
    <p:sldId id="1113" r:id="rId22"/>
    <p:sldId id="1115" r:id="rId23"/>
    <p:sldId id="1129" r:id="rId24"/>
    <p:sldId id="1120" r:id="rId25"/>
    <p:sldId id="1119" r:id="rId26"/>
    <p:sldId id="1118" r:id="rId27"/>
    <p:sldId id="1112" r:id="rId28"/>
    <p:sldId id="1122" r:id="rId29"/>
    <p:sldId id="1127" r:id="rId30"/>
    <p:sldId id="1125" r:id="rId31"/>
    <p:sldId id="1128" r:id="rId32"/>
    <p:sldId id="1130" r:id="rId33"/>
    <p:sldId id="1121" r:id="rId34"/>
    <p:sldId id="1124" r:id="rId35"/>
    <p:sldId id="1116" r:id="rId36"/>
    <p:sldId id="1117" r:id="rId37"/>
  </p:sldIdLst>
  <p:sldSz cx="9144000" cy="6858000" type="screen4x3"/>
  <p:notesSz cx="7010400" cy="9296400"/>
  <p:defaultTextStyle>
    <a:defPPr>
      <a:defRPr lang="en-US"/>
    </a:defPPr>
    <a:lvl1pPr algn="ctr" rtl="0" eaLnBrk="0" fontAlgn="base" hangingPunct="0">
      <a:lnSpc>
        <a:spcPct val="90000"/>
      </a:lnSpc>
      <a:spcBef>
        <a:spcPct val="20000"/>
      </a:spcBef>
      <a:spcAft>
        <a:spcPct val="0"/>
      </a:spcAft>
      <a:buClr>
        <a:schemeClr val="tx1"/>
      </a:buClr>
      <a:buSzPct val="70000"/>
      <a:buFont typeface="Wingdings" pitchFamily="2" charset="2"/>
      <a:defRPr sz="3600" kern="1200">
        <a:solidFill>
          <a:schemeClr val="tx1"/>
        </a:solidFill>
        <a:latin typeface="Arial" charset="0"/>
        <a:ea typeface="+mn-ea"/>
        <a:cs typeface="+mn-cs"/>
      </a:defRPr>
    </a:lvl1pPr>
    <a:lvl2pPr marL="457200" algn="ctr" rtl="0" eaLnBrk="0" fontAlgn="base" hangingPunct="0">
      <a:lnSpc>
        <a:spcPct val="90000"/>
      </a:lnSpc>
      <a:spcBef>
        <a:spcPct val="20000"/>
      </a:spcBef>
      <a:spcAft>
        <a:spcPct val="0"/>
      </a:spcAft>
      <a:buClr>
        <a:schemeClr val="tx1"/>
      </a:buClr>
      <a:buSzPct val="70000"/>
      <a:buFont typeface="Wingdings" pitchFamily="2" charset="2"/>
      <a:defRPr sz="3600" kern="1200">
        <a:solidFill>
          <a:schemeClr val="tx1"/>
        </a:solidFill>
        <a:latin typeface="Arial" charset="0"/>
        <a:ea typeface="+mn-ea"/>
        <a:cs typeface="+mn-cs"/>
      </a:defRPr>
    </a:lvl2pPr>
    <a:lvl3pPr marL="914400" algn="ctr" rtl="0" eaLnBrk="0" fontAlgn="base" hangingPunct="0">
      <a:lnSpc>
        <a:spcPct val="90000"/>
      </a:lnSpc>
      <a:spcBef>
        <a:spcPct val="20000"/>
      </a:spcBef>
      <a:spcAft>
        <a:spcPct val="0"/>
      </a:spcAft>
      <a:buClr>
        <a:schemeClr val="tx1"/>
      </a:buClr>
      <a:buSzPct val="70000"/>
      <a:buFont typeface="Wingdings" pitchFamily="2" charset="2"/>
      <a:defRPr sz="3600" kern="1200">
        <a:solidFill>
          <a:schemeClr val="tx1"/>
        </a:solidFill>
        <a:latin typeface="Arial" charset="0"/>
        <a:ea typeface="+mn-ea"/>
        <a:cs typeface="+mn-cs"/>
      </a:defRPr>
    </a:lvl3pPr>
    <a:lvl4pPr marL="1371600" algn="ctr" rtl="0" eaLnBrk="0" fontAlgn="base" hangingPunct="0">
      <a:lnSpc>
        <a:spcPct val="90000"/>
      </a:lnSpc>
      <a:spcBef>
        <a:spcPct val="20000"/>
      </a:spcBef>
      <a:spcAft>
        <a:spcPct val="0"/>
      </a:spcAft>
      <a:buClr>
        <a:schemeClr val="tx1"/>
      </a:buClr>
      <a:buSzPct val="70000"/>
      <a:buFont typeface="Wingdings" pitchFamily="2" charset="2"/>
      <a:defRPr sz="3600" kern="1200">
        <a:solidFill>
          <a:schemeClr val="tx1"/>
        </a:solidFill>
        <a:latin typeface="Arial" charset="0"/>
        <a:ea typeface="+mn-ea"/>
        <a:cs typeface="+mn-cs"/>
      </a:defRPr>
    </a:lvl4pPr>
    <a:lvl5pPr marL="1828800" algn="ctr" rtl="0" eaLnBrk="0" fontAlgn="base" hangingPunct="0">
      <a:lnSpc>
        <a:spcPct val="90000"/>
      </a:lnSpc>
      <a:spcBef>
        <a:spcPct val="20000"/>
      </a:spcBef>
      <a:spcAft>
        <a:spcPct val="0"/>
      </a:spcAft>
      <a:buClr>
        <a:schemeClr val="tx1"/>
      </a:buClr>
      <a:buSzPct val="70000"/>
      <a:buFont typeface="Wingdings" pitchFamily="2" charset="2"/>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FFFFFF"/>
    <a:srgbClr val="3333FF"/>
    <a:srgbClr val="FFFF00"/>
    <a:srgbClr val="6699FF"/>
    <a:srgbClr val="3399FF"/>
    <a:srgbClr val="7EB2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56" autoAdjust="0"/>
    <p:restoredTop sz="79396" autoAdjust="0"/>
  </p:normalViewPr>
  <p:slideViewPr>
    <p:cSldViewPr>
      <p:cViewPr varScale="1">
        <p:scale>
          <a:sx n="55" d="100"/>
          <a:sy n="55" d="100"/>
        </p:scale>
        <p:origin x="1056" y="48"/>
      </p:cViewPr>
      <p:guideLst>
        <p:guide orient="horz" pos="2160"/>
        <p:guide pos="2880"/>
      </p:guideLst>
    </p:cSldViewPr>
  </p:slideViewPr>
  <p:outlineViewPr>
    <p:cViewPr>
      <p:scale>
        <a:sx n="33" d="100"/>
        <a:sy n="33" d="100"/>
      </p:scale>
      <p:origin x="102" y="29178"/>
    </p:cViewPr>
  </p:outlineViewPr>
  <p:notesTextViewPr>
    <p:cViewPr>
      <p:scale>
        <a:sx n="100" d="100"/>
        <a:sy n="100" d="100"/>
      </p:scale>
      <p:origin x="0" y="0"/>
    </p:cViewPr>
  </p:notesTextViewPr>
  <p:sorterViewPr>
    <p:cViewPr>
      <p:scale>
        <a:sx n="75" d="100"/>
        <a:sy n="75" d="100"/>
      </p:scale>
      <p:origin x="0" y="2364"/>
    </p:cViewPr>
  </p:sorterViewPr>
  <p:notesViewPr>
    <p:cSldViewPr>
      <p:cViewPr>
        <p:scale>
          <a:sx n="100" d="100"/>
          <a:sy n="100" d="100"/>
        </p:scale>
        <p:origin x="-1584" y="108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0930"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l">
              <a:lnSpc>
                <a:spcPct val="100000"/>
              </a:lnSpc>
              <a:spcBef>
                <a:spcPct val="0"/>
              </a:spcBef>
              <a:buClrTx/>
              <a:buSzTx/>
              <a:buFontTx/>
              <a:buNone/>
              <a:defRPr sz="1200">
                <a:effectLst/>
                <a:latin typeface="Times New Roman" pitchFamily="18" charset="0"/>
              </a:defRPr>
            </a:lvl1pPr>
          </a:lstStyle>
          <a:p>
            <a:pPr>
              <a:defRPr/>
            </a:pPr>
            <a:endParaRPr lang="en-US"/>
          </a:p>
        </p:txBody>
      </p:sp>
      <p:sp>
        <p:nvSpPr>
          <p:cNvPr id="380931"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lnSpc>
                <a:spcPct val="100000"/>
              </a:lnSpc>
              <a:spcBef>
                <a:spcPct val="0"/>
              </a:spcBef>
              <a:buClrTx/>
              <a:buSzTx/>
              <a:buFontTx/>
              <a:buNone/>
              <a:defRPr sz="1200">
                <a:effectLst/>
                <a:latin typeface="Times New Roman" pitchFamily="18" charset="0"/>
              </a:defRPr>
            </a:lvl1pPr>
          </a:lstStyle>
          <a:p>
            <a:pPr>
              <a:defRPr/>
            </a:pPr>
            <a:endParaRPr lang="en-US"/>
          </a:p>
        </p:txBody>
      </p:sp>
      <p:sp>
        <p:nvSpPr>
          <p:cNvPr id="380932"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l">
              <a:lnSpc>
                <a:spcPct val="100000"/>
              </a:lnSpc>
              <a:spcBef>
                <a:spcPct val="0"/>
              </a:spcBef>
              <a:buClrTx/>
              <a:buSzTx/>
              <a:buFontTx/>
              <a:buNone/>
              <a:defRPr sz="1200">
                <a:effectLst/>
                <a:latin typeface="Times New Roman" pitchFamily="18" charset="0"/>
              </a:defRPr>
            </a:lvl1pPr>
          </a:lstStyle>
          <a:p>
            <a:pPr>
              <a:defRPr/>
            </a:pPr>
            <a:endParaRPr lang="en-US"/>
          </a:p>
        </p:txBody>
      </p:sp>
      <p:sp>
        <p:nvSpPr>
          <p:cNvPr id="380933"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lnSpc>
                <a:spcPct val="100000"/>
              </a:lnSpc>
              <a:spcBef>
                <a:spcPct val="0"/>
              </a:spcBef>
              <a:buClrTx/>
              <a:buSzTx/>
              <a:buFontTx/>
              <a:buNone/>
              <a:defRPr sz="1200">
                <a:effectLst/>
                <a:latin typeface="Times New Roman" pitchFamily="18" charset="0"/>
              </a:defRPr>
            </a:lvl1pPr>
          </a:lstStyle>
          <a:p>
            <a:pPr>
              <a:defRPr/>
            </a:pPr>
            <a:fld id="{63890899-61E7-438A-9679-3A1DEE934E4D}" type="slidenum">
              <a:rPr lang="en-US"/>
              <a:pPr>
                <a:defRPr/>
              </a:pPr>
              <a:t>‹#›</a:t>
            </a:fld>
            <a:endParaRPr lang="en-US" dirty="0"/>
          </a:p>
        </p:txBody>
      </p:sp>
    </p:spTree>
    <p:extLst>
      <p:ext uri="{BB962C8B-B14F-4D97-AF65-F5344CB8AC3E}">
        <p14:creationId xmlns:p14="http://schemas.microsoft.com/office/powerpoint/2010/main" val="2356103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l">
              <a:lnSpc>
                <a:spcPct val="100000"/>
              </a:lnSpc>
              <a:spcBef>
                <a:spcPct val="0"/>
              </a:spcBef>
              <a:buClrTx/>
              <a:buSzTx/>
              <a:buFontTx/>
              <a:buNone/>
              <a:defRPr sz="1200">
                <a:effectLst/>
                <a:latin typeface="Times New Roman" pitchFamily="18" charset="0"/>
              </a:defRPr>
            </a:lvl1pPr>
          </a:lstStyle>
          <a:p>
            <a:pPr>
              <a:defRPr/>
            </a:pPr>
            <a:endParaRPr lang="en-US"/>
          </a:p>
        </p:txBody>
      </p:sp>
      <p:sp>
        <p:nvSpPr>
          <p:cNvPr id="48131"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lnSpc>
                <a:spcPct val="100000"/>
              </a:lnSpc>
              <a:spcBef>
                <a:spcPct val="0"/>
              </a:spcBef>
              <a:buClrTx/>
              <a:buSzTx/>
              <a:buFontTx/>
              <a:buNone/>
              <a:defRPr sz="1200">
                <a:effectLst/>
                <a:latin typeface="Times New Roman" pitchFamily="18" charset="0"/>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8133"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l">
              <a:lnSpc>
                <a:spcPct val="100000"/>
              </a:lnSpc>
              <a:spcBef>
                <a:spcPct val="0"/>
              </a:spcBef>
              <a:buClrTx/>
              <a:buSzTx/>
              <a:buFontTx/>
              <a:buNone/>
              <a:defRPr sz="1200">
                <a:effectLst/>
                <a:latin typeface="Times New Roman" pitchFamily="18" charset="0"/>
              </a:defRPr>
            </a:lvl1pPr>
          </a:lstStyle>
          <a:p>
            <a:pPr>
              <a:defRPr/>
            </a:pPr>
            <a:endParaRPr lang="en-US"/>
          </a:p>
        </p:txBody>
      </p:sp>
      <p:sp>
        <p:nvSpPr>
          <p:cNvPr id="48135"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lnSpc>
                <a:spcPct val="100000"/>
              </a:lnSpc>
              <a:spcBef>
                <a:spcPct val="0"/>
              </a:spcBef>
              <a:buClrTx/>
              <a:buSzTx/>
              <a:buFontTx/>
              <a:buNone/>
              <a:defRPr sz="1200">
                <a:effectLst/>
                <a:latin typeface="Times New Roman" pitchFamily="18" charset="0"/>
              </a:defRPr>
            </a:lvl1pPr>
          </a:lstStyle>
          <a:p>
            <a:pPr>
              <a:defRPr/>
            </a:pPr>
            <a:fld id="{BE6F2B4B-5BCC-4A8A-9EC0-0FD9AD2D82DE}" type="slidenum">
              <a:rPr lang="en-US"/>
              <a:pPr>
                <a:defRPr/>
              </a:pPr>
              <a:t>‹#›</a:t>
            </a:fld>
            <a:endParaRPr lang="en-US" dirty="0"/>
          </a:p>
        </p:txBody>
      </p:sp>
    </p:spTree>
    <p:extLst>
      <p:ext uri="{BB962C8B-B14F-4D97-AF65-F5344CB8AC3E}">
        <p14:creationId xmlns:p14="http://schemas.microsoft.com/office/powerpoint/2010/main" val="40600003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baseline="0" dirty="0" smtClean="0"/>
              <a:t>  </a:t>
            </a:r>
          </a:p>
        </p:txBody>
      </p:sp>
      <p:sp>
        <p:nvSpPr>
          <p:cNvPr id="4" name="Slide Number Placeholder 3"/>
          <p:cNvSpPr>
            <a:spLocks noGrp="1"/>
          </p:cNvSpPr>
          <p:nvPr>
            <p:ph type="sldNum" sz="quarter" idx="10"/>
          </p:nvPr>
        </p:nvSpPr>
        <p:spPr/>
        <p:txBody>
          <a:bodyPr/>
          <a:lstStyle/>
          <a:p>
            <a:pPr>
              <a:defRPr/>
            </a:pPr>
            <a:fld id="{BE6F2B4B-5BCC-4A8A-9EC0-0FD9AD2D82DE}" type="slidenum">
              <a:rPr lang="en-US" smtClean="0"/>
              <a:pPr>
                <a:defRPr/>
              </a:pPr>
              <a:t>1</a:t>
            </a:fld>
            <a:endParaRPr lang="en-US" dirty="0"/>
          </a:p>
        </p:txBody>
      </p:sp>
    </p:spTree>
    <p:extLst>
      <p:ext uri="{BB962C8B-B14F-4D97-AF65-F5344CB8AC3E}">
        <p14:creationId xmlns:p14="http://schemas.microsoft.com/office/powerpoint/2010/main" val="1193762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baseline="0" dirty="0" smtClean="0">
              <a:latin typeface="Calibri"/>
            </a:endParaRPr>
          </a:p>
        </p:txBody>
      </p:sp>
      <p:sp>
        <p:nvSpPr>
          <p:cNvPr id="4" name="Slide Number Placeholder 3"/>
          <p:cNvSpPr>
            <a:spLocks noGrp="1"/>
          </p:cNvSpPr>
          <p:nvPr>
            <p:ph type="sldNum" sz="quarter" idx="10"/>
          </p:nvPr>
        </p:nvSpPr>
        <p:spPr/>
        <p:txBody>
          <a:bodyPr/>
          <a:lstStyle/>
          <a:p>
            <a:pPr>
              <a:defRPr/>
            </a:pPr>
            <a:fld id="{BE6F2B4B-5BCC-4A8A-9EC0-0FD9AD2D82DE}" type="slidenum">
              <a:rPr lang="en-US" smtClean="0"/>
              <a:pPr>
                <a:defRPr/>
              </a:pPr>
              <a:t>12</a:t>
            </a:fld>
            <a:endParaRPr lang="en-US" dirty="0"/>
          </a:p>
        </p:txBody>
      </p:sp>
    </p:spTree>
    <p:extLst>
      <p:ext uri="{BB962C8B-B14F-4D97-AF65-F5344CB8AC3E}">
        <p14:creationId xmlns:p14="http://schemas.microsoft.com/office/powerpoint/2010/main" val="3392504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BE6F2B4B-5BCC-4A8A-9EC0-0FD9AD2D82DE}" type="slidenum">
              <a:rPr lang="en-US" smtClean="0"/>
              <a:pPr>
                <a:defRPr/>
              </a:pPr>
              <a:t>13</a:t>
            </a:fld>
            <a:endParaRPr lang="en-US" dirty="0"/>
          </a:p>
        </p:txBody>
      </p:sp>
    </p:spTree>
    <p:extLst>
      <p:ext uri="{BB962C8B-B14F-4D97-AF65-F5344CB8AC3E}">
        <p14:creationId xmlns:p14="http://schemas.microsoft.com/office/powerpoint/2010/main" val="2449099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smtClean="0"/>
          </a:p>
        </p:txBody>
      </p:sp>
      <p:sp>
        <p:nvSpPr>
          <p:cNvPr id="4" name="Slide Number Placeholder 3"/>
          <p:cNvSpPr>
            <a:spLocks noGrp="1"/>
          </p:cNvSpPr>
          <p:nvPr>
            <p:ph type="sldNum" sz="quarter" idx="10"/>
          </p:nvPr>
        </p:nvSpPr>
        <p:spPr/>
        <p:txBody>
          <a:bodyPr/>
          <a:lstStyle/>
          <a:p>
            <a:pPr>
              <a:defRPr/>
            </a:pPr>
            <a:fld id="{BE6F2B4B-5BCC-4A8A-9EC0-0FD9AD2D82DE}" type="slidenum">
              <a:rPr lang="en-US" smtClean="0"/>
              <a:pPr>
                <a:defRPr/>
              </a:pPr>
              <a:t>15</a:t>
            </a:fld>
            <a:endParaRPr lang="en-US" dirty="0"/>
          </a:p>
        </p:txBody>
      </p:sp>
    </p:spTree>
    <p:extLst>
      <p:ext uri="{BB962C8B-B14F-4D97-AF65-F5344CB8AC3E}">
        <p14:creationId xmlns:p14="http://schemas.microsoft.com/office/powerpoint/2010/main" val="1239971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BE6F2B4B-5BCC-4A8A-9EC0-0FD9AD2D82DE}" type="slidenum">
              <a:rPr lang="en-US" smtClean="0"/>
              <a:pPr>
                <a:defRPr/>
              </a:pPr>
              <a:t>16</a:t>
            </a:fld>
            <a:endParaRPr lang="en-US" dirty="0"/>
          </a:p>
        </p:txBody>
      </p:sp>
    </p:spTree>
    <p:extLst>
      <p:ext uri="{BB962C8B-B14F-4D97-AF65-F5344CB8AC3E}">
        <p14:creationId xmlns:p14="http://schemas.microsoft.com/office/powerpoint/2010/main" val="604981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0" baseline="0" dirty="0" smtClean="0"/>
          </a:p>
        </p:txBody>
      </p:sp>
      <p:sp>
        <p:nvSpPr>
          <p:cNvPr id="4" name="Slide Number Placeholder 3"/>
          <p:cNvSpPr>
            <a:spLocks noGrp="1"/>
          </p:cNvSpPr>
          <p:nvPr>
            <p:ph type="sldNum" sz="quarter" idx="10"/>
          </p:nvPr>
        </p:nvSpPr>
        <p:spPr/>
        <p:txBody>
          <a:bodyPr/>
          <a:lstStyle/>
          <a:p>
            <a:pPr>
              <a:defRPr/>
            </a:pPr>
            <a:fld id="{BE6F2B4B-5BCC-4A8A-9EC0-0FD9AD2D82DE}" type="slidenum">
              <a:rPr lang="en-US" smtClean="0"/>
              <a:pPr>
                <a:defRPr/>
              </a:pPr>
              <a:t>17</a:t>
            </a:fld>
            <a:endParaRPr lang="en-US" dirty="0"/>
          </a:p>
        </p:txBody>
      </p:sp>
    </p:spTree>
    <p:extLst>
      <p:ext uri="{BB962C8B-B14F-4D97-AF65-F5344CB8AC3E}">
        <p14:creationId xmlns:p14="http://schemas.microsoft.com/office/powerpoint/2010/main" val="1349721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00" indent="-17140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E7451299-381D-4A55-911F-F8188BA71A85}" type="slidenum">
              <a:rPr lang="en-CA" smtClean="0">
                <a:solidFill>
                  <a:prstClr val="black"/>
                </a:solidFill>
              </a:rPr>
              <a:pPr/>
              <a:t>18</a:t>
            </a:fld>
            <a:endParaRPr lang="en-CA">
              <a:solidFill>
                <a:prstClr val="black"/>
              </a:solidFill>
            </a:endParaRPr>
          </a:p>
        </p:txBody>
      </p:sp>
    </p:spTree>
    <p:extLst>
      <p:ext uri="{BB962C8B-B14F-4D97-AF65-F5344CB8AC3E}">
        <p14:creationId xmlns:p14="http://schemas.microsoft.com/office/powerpoint/2010/main" val="2740149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6F2B4B-5BCC-4A8A-9EC0-0FD9AD2D82DE}" type="slidenum">
              <a:rPr lang="en-US" smtClean="0"/>
              <a:pPr>
                <a:defRPr/>
              </a:pPr>
              <a:t>19</a:t>
            </a:fld>
            <a:endParaRPr lang="en-US" dirty="0"/>
          </a:p>
        </p:txBody>
      </p:sp>
    </p:spTree>
    <p:extLst>
      <p:ext uri="{BB962C8B-B14F-4D97-AF65-F5344CB8AC3E}">
        <p14:creationId xmlns:p14="http://schemas.microsoft.com/office/powerpoint/2010/main" val="1802807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BE6F2B4B-5BCC-4A8A-9EC0-0FD9AD2D82DE}" type="slidenum">
              <a:rPr lang="en-US" smtClean="0"/>
              <a:pPr>
                <a:defRPr/>
              </a:pPr>
              <a:t>20</a:t>
            </a:fld>
            <a:endParaRPr lang="en-US" dirty="0"/>
          </a:p>
        </p:txBody>
      </p:sp>
    </p:spTree>
    <p:extLst>
      <p:ext uri="{BB962C8B-B14F-4D97-AF65-F5344CB8AC3E}">
        <p14:creationId xmlns:p14="http://schemas.microsoft.com/office/powerpoint/2010/main" val="1546507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6F2B4B-5BCC-4A8A-9EC0-0FD9AD2D82DE}" type="slidenum">
              <a:rPr lang="en-US" smtClean="0"/>
              <a:pPr>
                <a:defRPr/>
              </a:pPr>
              <a:t>21</a:t>
            </a:fld>
            <a:endParaRPr lang="en-US" dirty="0"/>
          </a:p>
        </p:txBody>
      </p:sp>
    </p:spTree>
    <p:extLst>
      <p:ext uri="{BB962C8B-B14F-4D97-AF65-F5344CB8AC3E}">
        <p14:creationId xmlns:p14="http://schemas.microsoft.com/office/powerpoint/2010/main" val="910862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BE6F2B4B-5BCC-4A8A-9EC0-0FD9AD2D82DE}" type="slidenum">
              <a:rPr lang="en-US" smtClean="0"/>
              <a:pPr>
                <a:defRPr/>
              </a:pPr>
              <a:t>22</a:t>
            </a:fld>
            <a:endParaRPr lang="en-US" dirty="0"/>
          </a:p>
        </p:txBody>
      </p:sp>
    </p:spTree>
    <p:extLst>
      <p:ext uri="{BB962C8B-B14F-4D97-AF65-F5344CB8AC3E}">
        <p14:creationId xmlns:p14="http://schemas.microsoft.com/office/powerpoint/2010/main" val="575633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6F2B4B-5BCC-4A8A-9EC0-0FD9AD2D82DE}" type="slidenum">
              <a:rPr lang="en-US" smtClean="0"/>
              <a:pPr>
                <a:defRPr/>
              </a:pPr>
              <a:t>2</a:t>
            </a:fld>
            <a:endParaRPr lang="en-US" dirty="0"/>
          </a:p>
        </p:txBody>
      </p:sp>
    </p:spTree>
    <p:extLst>
      <p:ext uri="{BB962C8B-B14F-4D97-AF65-F5344CB8AC3E}">
        <p14:creationId xmlns:p14="http://schemas.microsoft.com/office/powerpoint/2010/main" val="1736517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200" b="0" i="0" u="none" strike="noStrike" kern="1200" baseline="0" dirty="0" smtClean="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BE6F2B4B-5BCC-4A8A-9EC0-0FD9AD2D82DE}" type="slidenum">
              <a:rPr lang="en-US" smtClean="0"/>
              <a:pPr>
                <a:defRPr/>
              </a:pPr>
              <a:t>23</a:t>
            </a:fld>
            <a:endParaRPr lang="en-US" dirty="0"/>
          </a:p>
        </p:txBody>
      </p:sp>
    </p:spTree>
    <p:extLst>
      <p:ext uri="{BB962C8B-B14F-4D97-AF65-F5344CB8AC3E}">
        <p14:creationId xmlns:p14="http://schemas.microsoft.com/office/powerpoint/2010/main" val="2424513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BE6F2B4B-5BCC-4A8A-9EC0-0FD9AD2D82DE}" type="slidenum">
              <a:rPr lang="en-US" smtClean="0"/>
              <a:pPr>
                <a:defRPr/>
              </a:pPr>
              <a:t>25</a:t>
            </a:fld>
            <a:endParaRPr lang="en-US" dirty="0"/>
          </a:p>
        </p:txBody>
      </p:sp>
    </p:spTree>
    <p:extLst>
      <p:ext uri="{BB962C8B-B14F-4D97-AF65-F5344CB8AC3E}">
        <p14:creationId xmlns:p14="http://schemas.microsoft.com/office/powerpoint/2010/main" val="3824539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00" indent="-17140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E7451299-381D-4A55-911F-F8188BA71A85}" type="slidenum">
              <a:rPr lang="en-CA" smtClean="0">
                <a:solidFill>
                  <a:prstClr val="black"/>
                </a:solidFill>
              </a:rPr>
              <a:pPr/>
              <a:t>26</a:t>
            </a:fld>
            <a:endParaRPr lang="en-CA">
              <a:solidFill>
                <a:prstClr val="black"/>
              </a:solidFill>
            </a:endParaRPr>
          </a:p>
        </p:txBody>
      </p:sp>
    </p:spTree>
    <p:extLst>
      <p:ext uri="{BB962C8B-B14F-4D97-AF65-F5344CB8AC3E}">
        <p14:creationId xmlns:p14="http://schemas.microsoft.com/office/powerpoint/2010/main" val="2740149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1784" indent="-285301" eaLnBrk="0" hangingPunct="0">
              <a:spcBef>
                <a:spcPct val="30000"/>
              </a:spcBef>
              <a:defRPr sz="1200">
                <a:solidFill>
                  <a:schemeClr val="tx1"/>
                </a:solidFill>
                <a:latin typeface="Arial" charset="0"/>
              </a:defRPr>
            </a:lvl2pPr>
            <a:lvl3pPr marL="1141204" indent="-228242" eaLnBrk="0" hangingPunct="0">
              <a:spcBef>
                <a:spcPct val="30000"/>
              </a:spcBef>
              <a:defRPr sz="1200">
                <a:solidFill>
                  <a:schemeClr val="tx1"/>
                </a:solidFill>
                <a:latin typeface="Arial" charset="0"/>
              </a:defRPr>
            </a:lvl3pPr>
            <a:lvl4pPr marL="1597686" indent="-228242" eaLnBrk="0" hangingPunct="0">
              <a:spcBef>
                <a:spcPct val="30000"/>
              </a:spcBef>
              <a:defRPr sz="1200">
                <a:solidFill>
                  <a:schemeClr val="tx1"/>
                </a:solidFill>
                <a:latin typeface="Arial" charset="0"/>
              </a:defRPr>
            </a:lvl4pPr>
            <a:lvl5pPr marL="2054169" indent="-228242" eaLnBrk="0" hangingPunct="0">
              <a:spcBef>
                <a:spcPct val="30000"/>
              </a:spcBef>
              <a:defRPr sz="1200">
                <a:solidFill>
                  <a:schemeClr val="tx1"/>
                </a:solidFill>
                <a:latin typeface="Arial" charset="0"/>
              </a:defRPr>
            </a:lvl5pPr>
            <a:lvl6pPr marL="2510650" indent="-228242" eaLnBrk="0" fontAlgn="base" hangingPunct="0">
              <a:spcBef>
                <a:spcPct val="30000"/>
              </a:spcBef>
              <a:spcAft>
                <a:spcPct val="0"/>
              </a:spcAft>
              <a:defRPr sz="1200">
                <a:solidFill>
                  <a:schemeClr val="tx1"/>
                </a:solidFill>
                <a:latin typeface="Arial" charset="0"/>
              </a:defRPr>
            </a:lvl6pPr>
            <a:lvl7pPr marL="2967132" indent="-228242" eaLnBrk="0" fontAlgn="base" hangingPunct="0">
              <a:spcBef>
                <a:spcPct val="30000"/>
              </a:spcBef>
              <a:spcAft>
                <a:spcPct val="0"/>
              </a:spcAft>
              <a:defRPr sz="1200">
                <a:solidFill>
                  <a:schemeClr val="tx1"/>
                </a:solidFill>
                <a:latin typeface="Arial" charset="0"/>
              </a:defRPr>
            </a:lvl7pPr>
            <a:lvl8pPr marL="3423613" indent="-228242" eaLnBrk="0" fontAlgn="base" hangingPunct="0">
              <a:spcBef>
                <a:spcPct val="30000"/>
              </a:spcBef>
              <a:spcAft>
                <a:spcPct val="0"/>
              </a:spcAft>
              <a:defRPr sz="1200">
                <a:solidFill>
                  <a:schemeClr val="tx1"/>
                </a:solidFill>
                <a:latin typeface="Arial" charset="0"/>
              </a:defRPr>
            </a:lvl8pPr>
            <a:lvl9pPr marL="3880096" indent="-22824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2F1585-EF72-4A65-888E-A96B015E8EAA}" type="slidenum">
              <a:rPr lang="en-CA" altLang="en-US" smtClean="0">
                <a:solidFill>
                  <a:prstClr val="black"/>
                </a:solidFill>
                <a:cs typeface="Arial" charset="0"/>
              </a:rPr>
              <a:pPr eaLnBrk="1" hangingPunct="1">
                <a:spcBef>
                  <a:spcPct val="0"/>
                </a:spcBef>
              </a:pPr>
              <a:t>27</a:t>
            </a:fld>
            <a:endParaRPr lang="en-CA" altLang="en-US" smtClean="0">
              <a:solidFill>
                <a:prstClr val="black"/>
              </a:solidFill>
              <a:cs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457200" y="4495800"/>
            <a:ext cx="560832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2229979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6F2B4B-5BCC-4A8A-9EC0-0FD9AD2D82DE}" type="slidenum">
              <a:rPr lang="en-US" smtClean="0"/>
              <a:pPr>
                <a:defRPr/>
              </a:pPr>
              <a:t>28</a:t>
            </a:fld>
            <a:endParaRPr lang="en-US" dirty="0"/>
          </a:p>
        </p:txBody>
      </p:sp>
    </p:spTree>
    <p:extLst>
      <p:ext uri="{BB962C8B-B14F-4D97-AF65-F5344CB8AC3E}">
        <p14:creationId xmlns:p14="http://schemas.microsoft.com/office/powerpoint/2010/main" val="3382089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1" dirty="0"/>
          </a:p>
        </p:txBody>
      </p:sp>
      <p:sp>
        <p:nvSpPr>
          <p:cNvPr id="4" name="Slide Number Placeholder 3"/>
          <p:cNvSpPr>
            <a:spLocks noGrp="1"/>
          </p:cNvSpPr>
          <p:nvPr>
            <p:ph type="sldNum" sz="quarter" idx="10"/>
          </p:nvPr>
        </p:nvSpPr>
        <p:spPr/>
        <p:txBody>
          <a:bodyPr/>
          <a:lstStyle/>
          <a:p>
            <a:pPr>
              <a:defRPr/>
            </a:pPr>
            <a:fld id="{BE6F2B4B-5BCC-4A8A-9EC0-0FD9AD2D82DE}" type="slidenum">
              <a:rPr lang="en-US" smtClean="0"/>
              <a:pPr>
                <a:defRPr/>
              </a:pPr>
              <a:t>29</a:t>
            </a:fld>
            <a:endParaRPr lang="en-US" dirty="0"/>
          </a:p>
        </p:txBody>
      </p:sp>
    </p:spTree>
    <p:extLst>
      <p:ext uri="{BB962C8B-B14F-4D97-AF65-F5344CB8AC3E}">
        <p14:creationId xmlns:p14="http://schemas.microsoft.com/office/powerpoint/2010/main" val="17984759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BE6F2B4B-5BCC-4A8A-9EC0-0FD9AD2D82DE}" type="slidenum">
              <a:rPr lang="en-US" smtClean="0"/>
              <a:pPr>
                <a:defRPr/>
              </a:pPr>
              <a:t>30</a:t>
            </a:fld>
            <a:endParaRPr lang="en-US" dirty="0"/>
          </a:p>
        </p:txBody>
      </p:sp>
    </p:spTree>
    <p:extLst>
      <p:ext uri="{BB962C8B-B14F-4D97-AF65-F5344CB8AC3E}">
        <p14:creationId xmlns:p14="http://schemas.microsoft.com/office/powerpoint/2010/main" val="161114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E6F2B4B-5BCC-4A8A-9EC0-0FD9AD2D82DE}" type="slidenum">
              <a:rPr lang="en-US" smtClean="0"/>
              <a:pPr>
                <a:defRPr/>
              </a:pPr>
              <a:t>31</a:t>
            </a:fld>
            <a:endParaRPr lang="en-US" dirty="0"/>
          </a:p>
        </p:txBody>
      </p:sp>
    </p:spTree>
    <p:extLst>
      <p:ext uri="{BB962C8B-B14F-4D97-AF65-F5344CB8AC3E}">
        <p14:creationId xmlns:p14="http://schemas.microsoft.com/office/powerpoint/2010/main" val="2459043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6F2B4B-5BCC-4A8A-9EC0-0FD9AD2D82DE}" type="slidenum">
              <a:rPr lang="en-US" smtClean="0"/>
              <a:pPr>
                <a:defRPr/>
              </a:pPr>
              <a:t>5</a:t>
            </a:fld>
            <a:endParaRPr lang="en-US" dirty="0"/>
          </a:p>
        </p:txBody>
      </p:sp>
    </p:spTree>
    <p:extLst>
      <p:ext uri="{BB962C8B-B14F-4D97-AF65-F5344CB8AC3E}">
        <p14:creationId xmlns:p14="http://schemas.microsoft.com/office/powerpoint/2010/main" val="4049871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6F2B4B-5BCC-4A8A-9EC0-0FD9AD2D82DE}" type="slidenum">
              <a:rPr lang="en-US" smtClean="0"/>
              <a:pPr>
                <a:defRPr/>
              </a:pPr>
              <a:t>6</a:t>
            </a:fld>
            <a:endParaRPr lang="en-US" dirty="0"/>
          </a:p>
        </p:txBody>
      </p:sp>
    </p:spTree>
    <p:extLst>
      <p:ext uri="{BB962C8B-B14F-4D97-AF65-F5344CB8AC3E}">
        <p14:creationId xmlns:p14="http://schemas.microsoft.com/office/powerpoint/2010/main" val="3443489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6F2B4B-5BCC-4A8A-9EC0-0FD9AD2D82DE}" type="slidenum">
              <a:rPr lang="en-US" smtClean="0"/>
              <a:pPr>
                <a:defRPr/>
              </a:pPr>
              <a:t>7</a:t>
            </a:fld>
            <a:endParaRPr lang="en-US" dirty="0"/>
          </a:p>
        </p:txBody>
      </p:sp>
    </p:spTree>
    <p:extLst>
      <p:ext uri="{BB962C8B-B14F-4D97-AF65-F5344CB8AC3E}">
        <p14:creationId xmlns:p14="http://schemas.microsoft.com/office/powerpoint/2010/main" val="1103300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6F2B4B-5BCC-4A8A-9EC0-0FD9AD2D82DE}" type="slidenum">
              <a:rPr lang="en-US" smtClean="0"/>
              <a:pPr>
                <a:defRPr/>
              </a:pPr>
              <a:t>8</a:t>
            </a:fld>
            <a:endParaRPr lang="en-US" dirty="0"/>
          </a:p>
        </p:txBody>
      </p:sp>
    </p:spTree>
    <p:extLst>
      <p:ext uri="{BB962C8B-B14F-4D97-AF65-F5344CB8AC3E}">
        <p14:creationId xmlns:p14="http://schemas.microsoft.com/office/powerpoint/2010/main" val="1361325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BE6F2B4B-5BCC-4A8A-9EC0-0FD9AD2D82DE}" type="slidenum">
              <a:rPr lang="en-US" smtClean="0"/>
              <a:pPr>
                <a:defRPr/>
              </a:pPr>
              <a:t>9</a:t>
            </a:fld>
            <a:endParaRPr lang="en-US" dirty="0"/>
          </a:p>
        </p:txBody>
      </p:sp>
    </p:spTree>
    <p:extLst>
      <p:ext uri="{BB962C8B-B14F-4D97-AF65-F5344CB8AC3E}">
        <p14:creationId xmlns:p14="http://schemas.microsoft.com/office/powerpoint/2010/main" val="1276778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6F2B4B-5BCC-4A8A-9EC0-0FD9AD2D82DE}" type="slidenum">
              <a:rPr lang="en-US" smtClean="0"/>
              <a:pPr>
                <a:defRPr/>
              </a:pPr>
              <a:t>10</a:t>
            </a:fld>
            <a:endParaRPr lang="en-US" dirty="0"/>
          </a:p>
        </p:txBody>
      </p:sp>
    </p:spTree>
    <p:extLst>
      <p:ext uri="{BB962C8B-B14F-4D97-AF65-F5344CB8AC3E}">
        <p14:creationId xmlns:p14="http://schemas.microsoft.com/office/powerpoint/2010/main" val="2222145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6F2B4B-5BCC-4A8A-9EC0-0FD9AD2D82DE}" type="slidenum">
              <a:rPr lang="en-US" smtClean="0"/>
              <a:pPr>
                <a:defRPr/>
              </a:pPr>
              <a:t>11</a:t>
            </a:fld>
            <a:endParaRPr lang="en-US" dirty="0"/>
          </a:p>
        </p:txBody>
      </p:sp>
    </p:spTree>
    <p:extLst>
      <p:ext uri="{BB962C8B-B14F-4D97-AF65-F5344CB8AC3E}">
        <p14:creationId xmlns:p14="http://schemas.microsoft.com/office/powerpoint/2010/main" val="2179749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438400"/>
            <a:ext cx="7772400" cy="838200"/>
          </a:xfrm>
        </p:spPr>
        <p:txBody>
          <a:bodyPr>
            <a:normAutofit/>
          </a:bodyPr>
          <a:lstStyle>
            <a:lvl1pPr algn="ctr">
              <a:defRPr sz="3600" b="1">
                <a:solidFill>
                  <a:schemeClr val="tx2">
                    <a:lumMod val="60000"/>
                    <a:lumOff val="40000"/>
                  </a:schemeClr>
                </a:solidFill>
                <a:latin typeface="Arial Narrow" panose="020B0606020202030204" pitchFamily="34" charset="0"/>
                <a:cs typeface="Arial" pitchFamily="34" charset="0"/>
              </a:defRPr>
            </a:lvl1pPr>
          </a:lstStyle>
          <a:p>
            <a:r>
              <a:rPr lang="en-US" dirty="0" smtClean="0"/>
              <a:t>Poverty and health: can we do better? </a:t>
            </a:r>
            <a:endParaRPr lang="en-US" dirty="0"/>
          </a:p>
        </p:txBody>
      </p:sp>
      <p:sp>
        <p:nvSpPr>
          <p:cNvPr id="3" name="Subtitle 2"/>
          <p:cNvSpPr>
            <a:spLocks noGrp="1"/>
          </p:cNvSpPr>
          <p:nvPr>
            <p:ph type="subTitle" idx="1"/>
          </p:nvPr>
        </p:nvSpPr>
        <p:spPr>
          <a:xfrm>
            <a:off x="1371600" y="3276600"/>
            <a:ext cx="6400800" cy="23622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fld id="{50FAAFF4-2A86-4EF8-8D5C-91278B68B106}" type="datetimeFigureOut">
              <a:rPr lang="en-US" smtClean="0"/>
              <a:pPr>
                <a:defRPr/>
              </a:pPr>
              <a:t>5/3/2016</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19F5C8D8-31B0-45EF-AF72-4B30546D22EB}" type="slidenum">
              <a:rPr lang="en-US" smtClean="0"/>
              <a:pPr>
                <a:defRPr/>
              </a:pPr>
              <a:t>‹#›</a:t>
            </a:fld>
            <a:endParaRPr lang="en-US" dirty="0"/>
          </a:p>
        </p:txBody>
      </p:sp>
    </p:spTree>
    <p:extLst>
      <p:ext uri="{BB962C8B-B14F-4D97-AF65-F5344CB8AC3E}">
        <p14:creationId xmlns:p14="http://schemas.microsoft.com/office/powerpoint/2010/main" val="4265162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659185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62183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096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8006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773801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212459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777884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054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1443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898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14634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28600"/>
            <a:ext cx="2152650" cy="589756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228600" y="228600"/>
            <a:ext cx="630555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85827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7584" y="404664"/>
            <a:ext cx="7560840" cy="998984"/>
          </a:xfrm>
        </p:spPr>
        <p:txBody>
          <a:bodyPr>
            <a:normAutofit/>
          </a:bodyPr>
          <a:lstStyle>
            <a:lvl1pPr algn="l">
              <a:defRPr lang="en-US" sz="3200" b="1" i="0" kern="1200" cap="all" baseline="0" dirty="0">
                <a:solidFill>
                  <a:schemeClr val="tx2">
                    <a:lumMod val="60000"/>
                    <a:lumOff val="40000"/>
                  </a:schemeClr>
                </a:solidFill>
                <a:latin typeface="Arial Narrow" panose="020B0606020202030204" pitchFamily="34" charset="0"/>
                <a:ea typeface="+mj-ea"/>
                <a:cs typeface="Arial" pitchFamily="34" charset="0"/>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pPr>
              <a:defRPr/>
            </a:pPr>
            <a:fld id="{BCD7D31E-1F77-4A1B-AC77-C4320DA45000}" type="datetimeFigureOut">
              <a:rPr lang="en-US" smtClean="0"/>
              <a:pPr>
                <a:defRPr/>
              </a:pPr>
              <a:t>5/3/2016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2354622-EB1C-49EB-807E-7BFCE3ADB75A}" type="slidenum">
              <a:rPr lang="en-US" smtClean="0"/>
              <a:pPr>
                <a:defRPr/>
              </a:pPr>
              <a:t>‹#›</a:t>
            </a:fld>
            <a:endParaRPr lang="en-US" dirty="0"/>
          </a:p>
        </p:txBody>
      </p:sp>
      <p:sp>
        <p:nvSpPr>
          <p:cNvPr id="7" name="Text Placeholder 2"/>
          <p:cNvSpPr>
            <a:spLocks noGrp="1"/>
          </p:cNvSpPr>
          <p:nvPr>
            <p:ph idx="13"/>
          </p:nvPr>
        </p:nvSpPr>
        <p:spPr>
          <a:xfrm>
            <a:off x="827584" y="1600200"/>
            <a:ext cx="7560840" cy="4525963"/>
          </a:xfrm>
          <a:prstGeom prst="rect">
            <a:avLst/>
          </a:prstGeom>
        </p:spPr>
        <p:txBody>
          <a:bodyPr vert="horz" lIns="91440" tIns="45720" rIns="91440" bIns="45720" rtlCol="0">
            <a:normAutofit/>
          </a:bodyPr>
          <a:lstStyle>
            <a:lvl1pPr>
              <a:buSzPct val="1200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9744245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457A2A04-25F7-4684-9D70-610930608215}" type="datetimeFigureOut">
              <a:rPr lang="en-CA" smtClean="0">
                <a:solidFill>
                  <a:prstClr val="black">
                    <a:tint val="75000"/>
                  </a:prstClr>
                </a:solidFill>
              </a:rPr>
              <a:pPr/>
              <a:t>03/05/2016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03B5E8B-136E-4DFD-A8B4-D46A58C0A0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28520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57A2A04-25F7-4684-9D70-610930608215}" type="datetimeFigureOut">
              <a:rPr lang="en-CA" smtClean="0">
                <a:solidFill>
                  <a:prstClr val="black">
                    <a:tint val="75000"/>
                  </a:prstClr>
                </a:solidFill>
              </a:rPr>
              <a:pPr/>
              <a:t>03/05/2016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03B5E8B-136E-4DFD-A8B4-D46A58C0A0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448414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7A2A04-25F7-4684-9D70-610930608215}" type="datetimeFigureOut">
              <a:rPr lang="en-CA" smtClean="0">
                <a:solidFill>
                  <a:prstClr val="black">
                    <a:tint val="75000"/>
                  </a:prstClr>
                </a:solidFill>
              </a:rPr>
              <a:pPr/>
              <a:t>03/05/2016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03B5E8B-136E-4DFD-A8B4-D46A58C0A0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118698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457A2A04-25F7-4684-9D70-610930608215}" type="datetimeFigureOut">
              <a:rPr lang="en-CA" smtClean="0">
                <a:solidFill>
                  <a:prstClr val="black">
                    <a:tint val="75000"/>
                  </a:prstClr>
                </a:solidFill>
              </a:rPr>
              <a:pPr/>
              <a:t>03/05/2016</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03B5E8B-136E-4DFD-A8B4-D46A58C0A0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5635048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457A2A04-25F7-4684-9D70-610930608215}" type="datetimeFigureOut">
              <a:rPr lang="en-CA" smtClean="0">
                <a:solidFill>
                  <a:prstClr val="black">
                    <a:tint val="75000"/>
                  </a:prstClr>
                </a:solidFill>
              </a:rPr>
              <a:pPr/>
              <a:t>03/05/2016</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903B5E8B-136E-4DFD-A8B4-D46A58C0A0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38911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457A2A04-25F7-4684-9D70-610930608215}" type="datetimeFigureOut">
              <a:rPr lang="en-CA" smtClean="0">
                <a:solidFill>
                  <a:prstClr val="black">
                    <a:tint val="75000"/>
                  </a:prstClr>
                </a:solidFill>
              </a:rPr>
              <a:pPr/>
              <a:t>03/05/2016</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903B5E8B-136E-4DFD-A8B4-D46A58C0A0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6613839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7A2A04-25F7-4684-9D70-610930608215}" type="datetimeFigureOut">
              <a:rPr lang="en-CA" smtClean="0">
                <a:solidFill>
                  <a:prstClr val="black">
                    <a:tint val="75000"/>
                  </a:prstClr>
                </a:solidFill>
              </a:rPr>
              <a:pPr/>
              <a:t>03/05/2016</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903B5E8B-136E-4DFD-A8B4-D46A58C0A0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8658436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7A2A04-25F7-4684-9D70-610930608215}" type="datetimeFigureOut">
              <a:rPr lang="en-CA" smtClean="0">
                <a:solidFill>
                  <a:prstClr val="black">
                    <a:tint val="75000"/>
                  </a:prstClr>
                </a:solidFill>
              </a:rPr>
              <a:pPr/>
              <a:t>03/05/2016</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03B5E8B-136E-4DFD-A8B4-D46A58C0A0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6265191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7A2A04-25F7-4684-9D70-610930608215}" type="datetimeFigureOut">
              <a:rPr lang="en-CA" smtClean="0">
                <a:solidFill>
                  <a:prstClr val="black">
                    <a:tint val="75000"/>
                  </a:prstClr>
                </a:solidFill>
              </a:rPr>
              <a:pPr/>
              <a:t>03/05/2016</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03B5E8B-136E-4DFD-A8B4-D46A58C0A0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494864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57A2A04-25F7-4684-9D70-610930608215}" type="datetimeFigureOut">
              <a:rPr lang="en-CA" smtClean="0">
                <a:solidFill>
                  <a:prstClr val="black">
                    <a:tint val="75000"/>
                  </a:prstClr>
                </a:solidFill>
              </a:rPr>
              <a:pPr/>
              <a:t>03/05/2016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03B5E8B-136E-4DFD-A8B4-D46A58C0A0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52917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600" b="1" cap="all">
                <a:solidFill>
                  <a:schemeClr val="tx2">
                    <a:lumMod val="60000"/>
                    <a:lumOff val="40000"/>
                  </a:schemeClr>
                </a:solidFill>
                <a:latin typeface="Arial Narrow" panose="020B060602020203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05DA2EB-5A8B-4B49-9981-1C6016955BAE}" type="datetimeFigureOut">
              <a:rPr lang="en-US" smtClean="0"/>
              <a:pPr>
                <a:defRPr/>
              </a:pPr>
              <a:t>5/3/2016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11277AD-61F7-48EF-ADE2-ADE57109137C}" type="slidenum">
              <a:rPr lang="en-US" smtClean="0"/>
              <a:pPr>
                <a:defRPr/>
              </a:pPr>
              <a:t>‹#›</a:t>
            </a:fld>
            <a:endParaRPr lang="en-US" dirty="0"/>
          </a:p>
        </p:txBody>
      </p:sp>
    </p:spTree>
    <p:extLst>
      <p:ext uri="{BB962C8B-B14F-4D97-AF65-F5344CB8AC3E}">
        <p14:creationId xmlns:p14="http://schemas.microsoft.com/office/powerpoint/2010/main" val="21166363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57A2A04-25F7-4684-9D70-610930608215}" type="datetimeFigureOut">
              <a:rPr lang="en-CA" smtClean="0">
                <a:solidFill>
                  <a:prstClr val="black">
                    <a:tint val="75000"/>
                  </a:prstClr>
                </a:solidFill>
              </a:rPr>
              <a:pPr/>
              <a:t>03/05/2016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03B5E8B-136E-4DFD-A8B4-D46A58C0A0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9989175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fld id="{F6BF2B40-4037-450F-BF6C-F9714C5F807B}" type="slidenum">
              <a:rPr lang="en-US" smtClean="0">
                <a:solidFill>
                  <a:prstClr val="black">
                    <a:tint val="75000"/>
                  </a:prstClr>
                </a:solidFill>
              </a:rPr>
              <a:pPr/>
              <a:t>‹#›</a:t>
            </a:fld>
            <a:endParaRPr lang="en-US">
              <a:solidFill>
                <a:prstClr val="black">
                  <a:tint val="75000"/>
                </a:prstClr>
              </a:solidFill>
            </a:endParaRPr>
          </a:p>
        </p:txBody>
      </p:sp>
      <p:sp>
        <p:nvSpPr>
          <p:cNvPr id="6" name="Picture Placeholder 2"/>
          <p:cNvSpPr>
            <a:spLocks noGrp="1"/>
          </p:cNvSpPr>
          <p:nvPr>
            <p:ph type="pic" idx="1"/>
          </p:nvPr>
        </p:nvSpPr>
        <p:spPr>
          <a:xfrm>
            <a:off x="1792288" y="1676399"/>
            <a:ext cx="5486400" cy="3051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7"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ext Placeholder 13"/>
          <p:cNvSpPr>
            <a:spLocks noGrp="1"/>
          </p:cNvSpPr>
          <p:nvPr>
            <p:ph type="body" sz="quarter" idx="13"/>
          </p:nvPr>
        </p:nvSpPr>
        <p:spPr>
          <a:xfrm>
            <a:off x="1789610" y="4800600"/>
            <a:ext cx="5449389" cy="533400"/>
          </a:xfrm>
        </p:spPr>
        <p:txBody>
          <a:bodyPr anchor="b"/>
          <a:lstStyle>
            <a:lvl1pPr marL="0" indent="0">
              <a:buNone/>
              <a:defRPr sz="1600" b="1"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a:t>
            </a:r>
            <a:endParaRPr lang="en-US" dirty="0"/>
          </a:p>
        </p:txBody>
      </p:sp>
    </p:spTree>
    <p:extLst>
      <p:ext uri="{BB962C8B-B14F-4D97-AF65-F5344CB8AC3E}">
        <p14:creationId xmlns:p14="http://schemas.microsoft.com/office/powerpoint/2010/main" val="259756533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457A2A04-25F7-4684-9D70-610930608215}" type="datetimeFigureOut">
              <a:rPr lang="en-CA" smtClean="0">
                <a:solidFill>
                  <a:prstClr val="black">
                    <a:tint val="75000"/>
                  </a:prstClr>
                </a:solidFill>
              </a:rPr>
              <a:pPr/>
              <a:t>03/05/2016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03B5E8B-136E-4DFD-A8B4-D46A58C0A0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736124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57A2A04-25F7-4684-9D70-610930608215}" type="datetimeFigureOut">
              <a:rPr lang="en-CA" smtClean="0">
                <a:solidFill>
                  <a:prstClr val="black">
                    <a:tint val="75000"/>
                  </a:prstClr>
                </a:solidFill>
              </a:rPr>
              <a:pPr/>
              <a:t>03/05/2016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03B5E8B-136E-4DFD-A8B4-D46A58C0A0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746749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7A2A04-25F7-4684-9D70-610930608215}" type="datetimeFigureOut">
              <a:rPr lang="en-CA" smtClean="0">
                <a:solidFill>
                  <a:prstClr val="black">
                    <a:tint val="75000"/>
                  </a:prstClr>
                </a:solidFill>
              </a:rPr>
              <a:pPr/>
              <a:t>03/05/2016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03B5E8B-136E-4DFD-A8B4-D46A58C0A0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8209722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457A2A04-25F7-4684-9D70-610930608215}" type="datetimeFigureOut">
              <a:rPr lang="en-CA" smtClean="0">
                <a:solidFill>
                  <a:prstClr val="black">
                    <a:tint val="75000"/>
                  </a:prstClr>
                </a:solidFill>
              </a:rPr>
              <a:pPr/>
              <a:t>03/05/2016</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03B5E8B-136E-4DFD-A8B4-D46A58C0A0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0998743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457A2A04-25F7-4684-9D70-610930608215}" type="datetimeFigureOut">
              <a:rPr lang="en-CA" smtClean="0">
                <a:solidFill>
                  <a:prstClr val="black">
                    <a:tint val="75000"/>
                  </a:prstClr>
                </a:solidFill>
              </a:rPr>
              <a:pPr/>
              <a:t>03/05/2016</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903B5E8B-136E-4DFD-A8B4-D46A58C0A0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6588835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457A2A04-25F7-4684-9D70-610930608215}" type="datetimeFigureOut">
              <a:rPr lang="en-CA" smtClean="0">
                <a:solidFill>
                  <a:prstClr val="black">
                    <a:tint val="75000"/>
                  </a:prstClr>
                </a:solidFill>
              </a:rPr>
              <a:pPr/>
              <a:t>03/05/2016</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903B5E8B-136E-4DFD-A8B4-D46A58C0A0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220219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7A2A04-25F7-4684-9D70-610930608215}" type="datetimeFigureOut">
              <a:rPr lang="en-CA" smtClean="0">
                <a:solidFill>
                  <a:prstClr val="black">
                    <a:tint val="75000"/>
                  </a:prstClr>
                </a:solidFill>
              </a:rPr>
              <a:pPr/>
              <a:t>03/05/2016</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903B5E8B-136E-4DFD-A8B4-D46A58C0A0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306317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7A2A04-25F7-4684-9D70-610930608215}" type="datetimeFigureOut">
              <a:rPr lang="en-CA" smtClean="0">
                <a:solidFill>
                  <a:prstClr val="black">
                    <a:tint val="75000"/>
                  </a:prstClr>
                </a:solidFill>
              </a:rPr>
              <a:pPr/>
              <a:t>03/05/2016</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03B5E8B-136E-4DFD-A8B4-D46A58C0A0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77185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55576" y="274638"/>
            <a:ext cx="7632848" cy="1143000"/>
          </a:xfrm>
        </p:spPr>
        <p:txBody>
          <a:bodyPr anchor="b">
            <a:normAutofit/>
          </a:bodyPr>
          <a:lstStyle>
            <a:lvl1pPr algn="l">
              <a:defRPr sz="3600" b="1">
                <a:solidFill>
                  <a:schemeClr val="tx2">
                    <a:lumMod val="60000"/>
                    <a:lumOff val="40000"/>
                  </a:schemeClr>
                </a:solidFill>
                <a:latin typeface="Arial Narrow" panose="020B060602020203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27584" y="1600200"/>
            <a:ext cx="3668216" cy="4525963"/>
          </a:xfrm>
        </p:spPr>
        <p:txBody>
          <a:bodyPr>
            <a:normAutofit/>
          </a:bodyPr>
          <a:lstStyle>
            <a:lvl1pPr marL="285750" indent="-285750">
              <a:buSzPct val="110000"/>
              <a:buFont typeface="Arial" panose="020B0604020202020204" pitchFamily="34" charset="0"/>
              <a:buChar char="•"/>
              <a:defRPr sz="1600" b="0"/>
            </a:lvl1pPr>
            <a:lvl2pPr marL="458788" indent="-169863">
              <a:defRPr sz="1400"/>
            </a:lvl2pPr>
            <a:lvl3pPr marL="685800" indent="-220663">
              <a:defRPr sz="1200"/>
            </a:lvl3pPr>
            <a:lvl4pPr marL="914400" indent="-220663">
              <a:defRPr sz="1100"/>
            </a:lvl4pPr>
            <a:lvl5pPr marL="1143000" indent="-220663">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E1DB3312-7394-49E1-B1D8-90D1E8AF0DDC}" type="datetimeFigureOut">
              <a:rPr lang="en-US" smtClean="0"/>
              <a:pPr>
                <a:defRPr/>
              </a:pPr>
              <a:t>5/3/2016</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56AC86E-E517-4B07-A0CE-DDBCDACD5BCE}" type="slidenum">
              <a:rPr lang="en-US" smtClean="0"/>
              <a:pPr>
                <a:defRPr/>
              </a:pPr>
              <a:t>‹#›</a:t>
            </a:fld>
            <a:endParaRPr lang="en-US" dirty="0"/>
          </a:p>
        </p:txBody>
      </p:sp>
      <p:sp>
        <p:nvSpPr>
          <p:cNvPr id="8" name="Content Placeholder 2"/>
          <p:cNvSpPr>
            <a:spLocks noGrp="1"/>
          </p:cNvSpPr>
          <p:nvPr>
            <p:ph sz="half" idx="13"/>
          </p:nvPr>
        </p:nvSpPr>
        <p:spPr>
          <a:xfrm>
            <a:off x="4644008" y="1628800"/>
            <a:ext cx="3740224" cy="4525963"/>
          </a:xfrm>
        </p:spPr>
        <p:txBody>
          <a:bodyPr>
            <a:normAutofit/>
          </a:bodyPr>
          <a:lstStyle>
            <a:lvl1pPr marL="285750" indent="-285750">
              <a:buSzPct val="110000"/>
              <a:buFont typeface="Arial" panose="020B0604020202020204" pitchFamily="34" charset="0"/>
              <a:buChar char="•"/>
              <a:defRPr sz="1600" b="0"/>
            </a:lvl1pPr>
            <a:lvl2pPr marL="458788" indent="-169863">
              <a:defRPr sz="1400"/>
            </a:lvl2pPr>
            <a:lvl3pPr marL="685800" indent="-220663">
              <a:defRPr sz="1200"/>
            </a:lvl3pPr>
            <a:lvl4pPr marL="914400" indent="-220663">
              <a:defRPr sz="1100"/>
            </a:lvl4pPr>
            <a:lvl5pPr marL="1143000" indent="-220663">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418356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7A2A04-25F7-4684-9D70-610930608215}" type="datetimeFigureOut">
              <a:rPr lang="en-CA" smtClean="0">
                <a:solidFill>
                  <a:prstClr val="black">
                    <a:tint val="75000"/>
                  </a:prstClr>
                </a:solidFill>
              </a:rPr>
              <a:pPr/>
              <a:t>03/05/2016</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03B5E8B-136E-4DFD-A8B4-D46A58C0A0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819788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57A2A04-25F7-4684-9D70-610930608215}" type="datetimeFigureOut">
              <a:rPr lang="en-CA" smtClean="0">
                <a:solidFill>
                  <a:prstClr val="black">
                    <a:tint val="75000"/>
                  </a:prstClr>
                </a:solidFill>
              </a:rPr>
              <a:pPr/>
              <a:t>03/05/2016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03B5E8B-136E-4DFD-A8B4-D46A58C0A0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1067701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57A2A04-25F7-4684-9D70-610930608215}" type="datetimeFigureOut">
              <a:rPr lang="en-CA" smtClean="0">
                <a:solidFill>
                  <a:prstClr val="black">
                    <a:tint val="75000"/>
                  </a:prstClr>
                </a:solidFill>
              </a:rPr>
              <a:pPr/>
              <a:t>03/05/2016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03B5E8B-136E-4DFD-A8B4-D46A58C0A0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607790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fld id="{F6BF2B40-4037-450F-BF6C-F9714C5F807B}" type="slidenum">
              <a:rPr lang="en-US" smtClean="0">
                <a:solidFill>
                  <a:prstClr val="black">
                    <a:tint val="75000"/>
                  </a:prstClr>
                </a:solidFill>
              </a:rPr>
              <a:pPr/>
              <a:t>‹#›</a:t>
            </a:fld>
            <a:endParaRPr lang="en-US">
              <a:solidFill>
                <a:prstClr val="black">
                  <a:tint val="75000"/>
                </a:prstClr>
              </a:solidFill>
            </a:endParaRPr>
          </a:p>
        </p:txBody>
      </p:sp>
      <p:sp>
        <p:nvSpPr>
          <p:cNvPr id="6" name="Picture Placeholder 2"/>
          <p:cNvSpPr>
            <a:spLocks noGrp="1"/>
          </p:cNvSpPr>
          <p:nvPr>
            <p:ph type="pic" idx="1"/>
          </p:nvPr>
        </p:nvSpPr>
        <p:spPr>
          <a:xfrm>
            <a:off x="1792288" y="1676399"/>
            <a:ext cx="5486400" cy="3051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7"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ext Placeholder 13"/>
          <p:cNvSpPr>
            <a:spLocks noGrp="1"/>
          </p:cNvSpPr>
          <p:nvPr>
            <p:ph type="body" sz="quarter" idx="13"/>
          </p:nvPr>
        </p:nvSpPr>
        <p:spPr>
          <a:xfrm>
            <a:off x="1789610" y="4800600"/>
            <a:ext cx="5449389" cy="533400"/>
          </a:xfrm>
        </p:spPr>
        <p:txBody>
          <a:bodyPr anchor="b"/>
          <a:lstStyle>
            <a:lvl1pPr marL="0" indent="0">
              <a:buNone/>
              <a:defRPr sz="1600" b="1"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a:t>
            </a:r>
            <a:endParaRPr lang="en-US" dirty="0"/>
          </a:p>
        </p:txBody>
      </p:sp>
    </p:spTree>
    <p:extLst>
      <p:ext uri="{BB962C8B-B14F-4D97-AF65-F5344CB8AC3E}">
        <p14:creationId xmlns:p14="http://schemas.microsoft.com/office/powerpoint/2010/main" val="7924914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457A2A04-25F7-4684-9D70-610930608215}" type="datetimeFigureOut">
              <a:rPr lang="en-CA" smtClean="0">
                <a:solidFill>
                  <a:prstClr val="black">
                    <a:tint val="75000"/>
                  </a:prstClr>
                </a:solidFill>
              </a:rPr>
              <a:pPr/>
              <a:t>03/05/2016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03B5E8B-136E-4DFD-A8B4-D46A58C0A0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2512673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57A2A04-25F7-4684-9D70-610930608215}" type="datetimeFigureOut">
              <a:rPr lang="en-CA" smtClean="0">
                <a:solidFill>
                  <a:prstClr val="black">
                    <a:tint val="75000"/>
                  </a:prstClr>
                </a:solidFill>
              </a:rPr>
              <a:pPr/>
              <a:t>03/05/2016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03B5E8B-136E-4DFD-A8B4-D46A58C0A0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485401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7A2A04-25F7-4684-9D70-610930608215}" type="datetimeFigureOut">
              <a:rPr lang="en-CA" smtClean="0">
                <a:solidFill>
                  <a:prstClr val="black">
                    <a:tint val="75000"/>
                  </a:prstClr>
                </a:solidFill>
              </a:rPr>
              <a:pPr/>
              <a:t>03/05/2016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03B5E8B-136E-4DFD-A8B4-D46A58C0A0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468369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457A2A04-25F7-4684-9D70-610930608215}" type="datetimeFigureOut">
              <a:rPr lang="en-CA" smtClean="0">
                <a:solidFill>
                  <a:prstClr val="black">
                    <a:tint val="75000"/>
                  </a:prstClr>
                </a:solidFill>
              </a:rPr>
              <a:pPr/>
              <a:t>03/05/2016</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03B5E8B-136E-4DFD-A8B4-D46A58C0A0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0267811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457A2A04-25F7-4684-9D70-610930608215}" type="datetimeFigureOut">
              <a:rPr lang="en-CA" smtClean="0">
                <a:solidFill>
                  <a:prstClr val="black">
                    <a:tint val="75000"/>
                  </a:prstClr>
                </a:solidFill>
              </a:rPr>
              <a:pPr/>
              <a:t>03/05/2016</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903B5E8B-136E-4DFD-A8B4-D46A58C0A0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1098348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457A2A04-25F7-4684-9D70-610930608215}" type="datetimeFigureOut">
              <a:rPr lang="en-CA" smtClean="0">
                <a:solidFill>
                  <a:prstClr val="black">
                    <a:tint val="75000"/>
                  </a:prstClr>
                </a:solidFill>
              </a:rPr>
              <a:pPr/>
              <a:t>03/05/2016</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903B5E8B-136E-4DFD-A8B4-D46A58C0A0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90811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6E451BEA-C7EE-4FB8-A21C-0048453A5F2F}" type="datetimeFigureOut">
              <a:rPr lang="en-US" smtClean="0"/>
              <a:pPr>
                <a:defRPr/>
              </a:pPr>
              <a:t>5/3/2016</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4C5BDDC-A586-4DCB-8B4F-56DEB01A56EC}" type="slidenum">
              <a:rPr lang="en-US" smtClean="0"/>
              <a:pPr>
                <a:defRPr/>
              </a:pPr>
              <a:t>‹#›</a:t>
            </a:fld>
            <a:endParaRPr lang="en-US" dirty="0"/>
          </a:p>
        </p:txBody>
      </p:sp>
      <p:sp>
        <p:nvSpPr>
          <p:cNvPr id="6" name="Title 1"/>
          <p:cNvSpPr txBox="1">
            <a:spLocks/>
          </p:cNvSpPr>
          <p:nvPr userDrawn="1"/>
        </p:nvSpPr>
        <p:spPr>
          <a:xfrm>
            <a:off x="467544" y="260648"/>
            <a:ext cx="8229600" cy="114300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3600" b="1" i="0" kern="1200" cap="all" baseline="0">
                <a:solidFill>
                  <a:schemeClr val="tx2">
                    <a:lumMod val="60000"/>
                    <a:lumOff val="40000"/>
                  </a:schemeClr>
                </a:solidFill>
                <a:latin typeface="Arial Narrow" panose="020B0606020202030204" pitchFamily="34" charset="0"/>
                <a:ea typeface="+mj-ea"/>
                <a:cs typeface="Arial" pitchFamily="34" charset="0"/>
              </a:defRPr>
            </a:lvl1pPr>
          </a:lstStyle>
          <a:p>
            <a:pPr fontAlgn="auto">
              <a:lnSpc>
                <a:spcPct val="100000"/>
              </a:lnSpc>
              <a:spcAft>
                <a:spcPts val="0"/>
              </a:spcAft>
              <a:buClrTx/>
              <a:buSzTx/>
              <a:buFontTx/>
            </a:pPr>
            <a:r>
              <a:rPr lang="en-US" smtClean="0"/>
              <a:t>Click to edit Master title style</a:t>
            </a:r>
            <a:endParaRPr lang="en-US" dirty="0"/>
          </a:p>
        </p:txBody>
      </p:sp>
    </p:spTree>
    <p:extLst>
      <p:ext uri="{BB962C8B-B14F-4D97-AF65-F5344CB8AC3E}">
        <p14:creationId xmlns:p14="http://schemas.microsoft.com/office/powerpoint/2010/main" val="12659497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7A2A04-25F7-4684-9D70-610930608215}" type="datetimeFigureOut">
              <a:rPr lang="en-CA" smtClean="0">
                <a:solidFill>
                  <a:prstClr val="black">
                    <a:tint val="75000"/>
                  </a:prstClr>
                </a:solidFill>
              </a:rPr>
              <a:pPr/>
              <a:t>03/05/2016</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903B5E8B-136E-4DFD-A8B4-D46A58C0A0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1263853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7A2A04-25F7-4684-9D70-610930608215}" type="datetimeFigureOut">
              <a:rPr lang="en-CA" smtClean="0">
                <a:solidFill>
                  <a:prstClr val="black">
                    <a:tint val="75000"/>
                  </a:prstClr>
                </a:solidFill>
              </a:rPr>
              <a:pPr/>
              <a:t>03/05/2016</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03B5E8B-136E-4DFD-A8B4-D46A58C0A0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03760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7A2A04-25F7-4684-9D70-610930608215}" type="datetimeFigureOut">
              <a:rPr lang="en-CA" smtClean="0">
                <a:solidFill>
                  <a:prstClr val="black">
                    <a:tint val="75000"/>
                  </a:prstClr>
                </a:solidFill>
              </a:rPr>
              <a:pPr/>
              <a:t>03/05/2016</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03B5E8B-136E-4DFD-A8B4-D46A58C0A0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5797104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57A2A04-25F7-4684-9D70-610930608215}" type="datetimeFigureOut">
              <a:rPr lang="en-CA" smtClean="0">
                <a:solidFill>
                  <a:prstClr val="black">
                    <a:tint val="75000"/>
                  </a:prstClr>
                </a:solidFill>
              </a:rPr>
              <a:pPr/>
              <a:t>03/05/2016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03B5E8B-136E-4DFD-A8B4-D46A58C0A0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2756581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57A2A04-25F7-4684-9D70-610930608215}" type="datetimeFigureOut">
              <a:rPr lang="en-CA" smtClean="0">
                <a:solidFill>
                  <a:prstClr val="black">
                    <a:tint val="75000"/>
                  </a:prstClr>
                </a:solidFill>
              </a:rPr>
              <a:pPr/>
              <a:t>03/05/2016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03B5E8B-136E-4DFD-A8B4-D46A58C0A09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698497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fld id="{F6BF2B40-4037-450F-BF6C-F9714C5F807B}" type="slidenum">
              <a:rPr lang="en-US" smtClean="0">
                <a:solidFill>
                  <a:prstClr val="black">
                    <a:tint val="75000"/>
                  </a:prstClr>
                </a:solidFill>
              </a:rPr>
              <a:pPr/>
              <a:t>‹#›</a:t>
            </a:fld>
            <a:endParaRPr lang="en-US">
              <a:solidFill>
                <a:prstClr val="black">
                  <a:tint val="75000"/>
                </a:prstClr>
              </a:solidFill>
            </a:endParaRPr>
          </a:p>
        </p:txBody>
      </p:sp>
      <p:sp>
        <p:nvSpPr>
          <p:cNvPr id="6" name="Picture Placeholder 2"/>
          <p:cNvSpPr>
            <a:spLocks noGrp="1"/>
          </p:cNvSpPr>
          <p:nvPr>
            <p:ph type="pic" idx="1"/>
          </p:nvPr>
        </p:nvSpPr>
        <p:spPr>
          <a:xfrm>
            <a:off x="1792288" y="1676399"/>
            <a:ext cx="5486400" cy="3051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7"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ext Placeholder 13"/>
          <p:cNvSpPr>
            <a:spLocks noGrp="1"/>
          </p:cNvSpPr>
          <p:nvPr>
            <p:ph type="body" sz="quarter" idx="13"/>
          </p:nvPr>
        </p:nvSpPr>
        <p:spPr>
          <a:xfrm>
            <a:off x="1789610" y="4800600"/>
            <a:ext cx="5449389" cy="533400"/>
          </a:xfrm>
        </p:spPr>
        <p:txBody>
          <a:bodyPr anchor="b"/>
          <a:lstStyle>
            <a:lvl1pPr marL="0" indent="0">
              <a:buNone/>
              <a:defRPr sz="1600" b="1"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a:t>
            </a:r>
            <a:endParaRPr lang="en-US" dirty="0"/>
          </a:p>
        </p:txBody>
      </p:sp>
    </p:spTree>
    <p:extLst>
      <p:ext uri="{BB962C8B-B14F-4D97-AF65-F5344CB8AC3E}">
        <p14:creationId xmlns:p14="http://schemas.microsoft.com/office/powerpoint/2010/main" val="2540642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5CA117D-2C83-4032-80CA-DCD404226814}" type="datetimeFigureOut">
              <a:rPr lang="en-US" smtClean="0"/>
              <a:pPr>
                <a:defRPr/>
              </a:pPr>
              <a:t>5/3/2016</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83D148D-A767-4E85-9C2E-F29AF1175BCE}" type="slidenum">
              <a:rPr lang="en-US" smtClean="0"/>
              <a:pPr>
                <a:defRPr/>
              </a:pPr>
              <a:t>‹#›</a:t>
            </a:fld>
            <a:endParaRPr lang="en-US" dirty="0"/>
          </a:p>
        </p:txBody>
      </p:sp>
    </p:spTree>
    <p:extLst>
      <p:ext uri="{BB962C8B-B14F-4D97-AF65-F5344CB8AC3E}">
        <p14:creationId xmlns:p14="http://schemas.microsoft.com/office/powerpoint/2010/main" val="826602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2">
                    <a:lumMod val="60000"/>
                    <a:lumOff val="40000"/>
                  </a:schemeClr>
                </a:solidFill>
                <a:latin typeface="Arial Narrow" panose="020B0606020202030204"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01AEE52-4C98-4BE3-A93B-16CCC23962CC}" type="datetimeFigureOut">
              <a:rPr lang="en-US" smtClean="0"/>
              <a:pPr>
                <a:defRPr/>
              </a:pPr>
              <a:t>5/3/2016</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3D6BCE9-E186-466C-AFC9-93B071E7E26B}" type="slidenum">
              <a:rPr lang="en-US" smtClean="0"/>
              <a:pPr>
                <a:defRPr/>
              </a:pPr>
              <a:t>‹#›</a:t>
            </a:fld>
            <a:endParaRPr lang="en-US" dirty="0"/>
          </a:p>
        </p:txBody>
      </p:sp>
    </p:spTree>
    <p:extLst>
      <p:ext uri="{BB962C8B-B14F-4D97-AF65-F5344CB8AC3E}">
        <p14:creationId xmlns:p14="http://schemas.microsoft.com/office/powerpoint/2010/main" val="2763789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251818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2403828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3.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5.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7584" y="332656"/>
            <a:ext cx="7560840" cy="108498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7584" y="1600200"/>
            <a:ext cx="756084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62244CDA-F950-4D27-862A-F10A6F86C02A}" type="datetimeFigureOut">
              <a:rPr lang="en-US" smtClean="0"/>
              <a:pPr/>
              <a:t>5/3/2016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F6BF2B40-4037-450F-BF6C-F9714C5F807B}" type="slidenum">
              <a:rPr lang="en-US" smtClean="0"/>
              <a:pPr/>
              <a:t>‹#›</a:t>
            </a:fld>
            <a:endParaRPr lang="en-US"/>
          </a:p>
        </p:txBody>
      </p:sp>
    </p:spTree>
    <p:extLst>
      <p:ext uri="{BB962C8B-B14F-4D97-AF65-F5344CB8AC3E}">
        <p14:creationId xmlns:p14="http://schemas.microsoft.com/office/powerpoint/2010/main" val="1393251074"/>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3" r:id="rId5"/>
    <p:sldLayoutId id="2147483984" r:id="rId6"/>
    <p:sldLayoutId id="2147483985" r:id="rId7"/>
  </p:sldLayoutIdLst>
  <p:timing>
    <p:tnLst>
      <p:par>
        <p:cTn id="1" dur="indefinite" restart="never" nodeType="tmRoot"/>
      </p:par>
    </p:tnLst>
  </p:timing>
  <p:txStyles>
    <p:titleStyle>
      <a:lvl1pPr algn="l" defTabSz="914400" rtl="0" eaLnBrk="1" latinLnBrk="0" hangingPunct="1">
        <a:spcBef>
          <a:spcPct val="0"/>
        </a:spcBef>
        <a:buNone/>
        <a:defRPr sz="3200" b="1" i="0" kern="1200" cap="all" baseline="0">
          <a:solidFill>
            <a:schemeClr val="tx2">
              <a:lumMod val="60000"/>
              <a:lumOff val="40000"/>
            </a:schemeClr>
          </a:solidFill>
          <a:latin typeface="Arial Narrow" panose="020B0606020202030204" pitchFamily="34" charset="0"/>
          <a:ea typeface="+mj-ea"/>
          <a:cs typeface="Arial" pitchFamily="34" charset="0"/>
        </a:defRPr>
      </a:lvl1pPr>
    </p:titleStyle>
    <p:bodyStyle>
      <a:lvl1pPr marL="223838" indent="-223838" algn="l" defTabSz="914400" rtl="0" eaLnBrk="1" latinLnBrk="0" hangingPunct="1">
        <a:spcBef>
          <a:spcPts val="600"/>
        </a:spcBef>
        <a:buClr>
          <a:schemeClr val="accent1"/>
        </a:buClr>
        <a:buSzPct val="120000"/>
        <a:buFont typeface="Arial" panose="020B0604020202020204" pitchFamily="34" charset="0"/>
        <a:buChar char="•"/>
        <a:defRPr sz="2000" b="0" kern="1200">
          <a:solidFill>
            <a:schemeClr val="tx1"/>
          </a:solidFill>
          <a:latin typeface="Arial" pitchFamily="34" charset="0"/>
          <a:ea typeface="+mn-ea"/>
          <a:cs typeface="Arial" pitchFamily="34" charset="0"/>
        </a:defRPr>
      </a:lvl1pPr>
      <a:lvl2pPr marL="520700" indent="-222250" algn="l" defTabSz="914400" rtl="0" eaLnBrk="1" latinLnBrk="0" hangingPunct="1">
        <a:spcBef>
          <a:spcPts val="600"/>
        </a:spcBef>
        <a:buClr>
          <a:schemeClr val="accent2"/>
        </a:buClr>
        <a:buFont typeface="Wingdings" pitchFamily="2" charset="2"/>
        <a:buChar char="§"/>
        <a:defRPr sz="1600" kern="1200">
          <a:solidFill>
            <a:schemeClr val="tx1"/>
          </a:solidFill>
          <a:latin typeface="Arial" pitchFamily="34" charset="0"/>
          <a:ea typeface="+mn-ea"/>
          <a:cs typeface="Arial" pitchFamily="34" charset="0"/>
        </a:defRPr>
      </a:lvl2pPr>
      <a:lvl3pPr marL="749300" indent="-222250" algn="l" defTabSz="914400" rtl="0" eaLnBrk="1" latinLnBrk="0" hangingPunct="1">
        <a:spcBef>
          <a:spcPts val="300"/>
        </a:spcBef>
        <a:spcAft>
          <a:spcPts val="300"/>
        </a:spcAft>
        <a:buFont typeface="Arial" pitchFamily="34" charset="0"/>
        <a:buChar char="•"/>
        <a:defRPr sz="1400" i="1" kern="1200">
          <a:solidFill>
            <a:schemeClr val="bg1">
              <a:lumMod val="65000"/>
            </a:schemeClr>
          </a:solidFill>
          <a:latin typeface="Arial" pitchFamily="34" charset="0"/>
          <a:ea typeface="+mn-ea"/>
          <a:cs typeface="Arial" pitchFamily="34" charset="0"/>
        </a:defRPr>
      </a:lvl3pPr>
      <a:lvl4pPr marL="917575" indent="-222250" algn="l" defTabSz="914400" rtl="0" eaLnBrk="1" latinLnBrk="0" hangingPunct="1">
        <a:spcBef>
          <a:spcPts val="300"/>
        </a:spcBef>
        <a:buFont typeface="Arial" pitchFamily="34" charset="0"/>
        <a:buChar char="–"/>
        <a:defRPr sz="1400" i="1" kern="1200">
          <a:solidFill>
            <a:srgbClr val="003399"/>
          </a:solidFill>
          <a:latin typeface="Arial" pitchFamily="34" charset="0"/>
          <a:ea typeface="+mn-ea"/>
          <a:cs typeface="Arial" pitchFamily="34" charset="0"/>
        </a:defRPr>
      </a:lvl4pPr>
      <a:lvl5pPr marL="1085850" indent="-222250" algn="l" defTabSz="914400" rtl="0" eaLnBrk="1" latinLnBrk="0" hangingPunct="1">
        <a:spcBef>
          <a:spcPts val="300"/>
        </a:spcBef>
        <a:buFont typeface="Arial" pitchFamily="34" charset="0"/>
        <a:buChar char="»"/>
        <a:defRPr sz="1400" i="1" kern="1200">
          <a:solidFill>
            <a:schemeClr val="accent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Social Service1.jpg"/>
          <p:cNvPicPr>
            <a:picLocks noChangeAspect="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100516888"/>
      </p:ext>
    </p:extLst>
  </p:cSld>
  <p:clrMap bg1="lt1" tx1="dk1" bg2="lt2" tx2="dk2" accent1="accent1" accent2="accent2" accent3="accent3" accent4="accent4" accent5="accent5" accent6="accent6" hlink="hlink" folHlink="folHlink"/>
  <p:sldLayoutIdLst>
    <p:sldLayoutId id="2147483989"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 descr="Social Service2.jp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Rectangle 8"/>
          <p:cNvSpPr>
            <a:spLocks noGrp="1" noChangeArrowheads="1"/>
          </p:cNvSpPr>
          <p:nvPr>
            <p:ph type="body" idx="1"/>
          </p:nvPr>
        </p:nvSpPr>
        <p:spPr bwMode="auto">
          <a:xfrm>
            <a:off x="6096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2052" name="Rectangle 9"/>
          <p:cNvSpPr>
            <a:spLocks noGrp="1" noChangeArrowheads="1"/>
          </p:cNvSpPr>
          <p:nvPr>
            <p:ph type="title"/>
          </p:nvPr>
        </p:nvSpPr>
        <p:spPr bwMode="auto">
          <a:xfrm>
            <a:off x="2286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CA" smtClean="0"/>
              <a:t>Click to edit Master title style</a:t>
            </a:r>
          </a:p>
        </p:txBody>
      </p:sp>
    </p:spTree>
    <p:extLst>
      <p:ext uri="{BB962C8B-B14F-4D97-AF65-F5344CB8AC3E}">
        <p14:creationId xmlns:p14="http://schemas.microsoft.com/office/powerpoint/2010/main" val="2565286639"/>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200">
          <a:solidFill>
            <a:srgbClr val="003366"/>
          </a:solidFill>
          <a:latin typeface="+mj-lt"/>
          <a:ea typeface="+mj-ea"/>
          <a:cs typeface="+mj-cs"/>
        </a:defRPr>
      </a:lvl1pPr>
      <a:lvl2pPr algn="l" rtl="0" eaLnBrk="0" fontAlgn="base" hangingPunct="0">
        <a:spcBef>
          <a:spcPct val="0"/>
        </a:spcBef>
        <a:spcAft>
          <a:spcPct val="0"/>
        </a:spcAft>
        <a:defRPr sz="3200">
          <a:solidFill>
            <a:srgbClr val="003366"/>
          </a:solidFill>
          <a:latin typeface="Gill Sans MT" pitchFamily="34" charset="0"/>
        </a:defRPr>
      </a:lvl2pPr>
      <a:lvl3pPr algn="l" rtl="0" eaLnBrk="0" fontAlgn="base" hangingPunct="0">
        <a:spcBef>
          <a:spcPct val="0"/>
        </a:spcBef>
        <a:spcAft>
          <a:spcPct val="0"/>
        </a:spcAft>
        <a:defRPr sz="3200">
          <a:solidFill>
            <a:srgbClr val="003366"/>
          </a:solidFill>
          <a:latin typeface="Gill Sans MT" pitchFamily="34" charset="0"/>
        </a:defRPr>
      </a:lvl3pPr>
      <a:lvl4pPr algn="l" rtl="0" eaLnBrk="0" fontAlgn="base" hangingPunct="0">
        <a:spcBef>
          <a:spcPct val="0"/>
        </a:spcBef>
        <a:spcAft>
          <a:spcPct val="0"/>
        </a:spcAft>
        <a:defRPr sz="3200">
          <a:solidFill>
            <a:srgbClr val="003366"/>
          </a:solidFill>
          <a:latin typeface="Gill Sans MT" pitchFamily="34" charset="0"/>
        </a:defRPr>
      </a:lvl4pPr>
      <a:lvl5pPr algn="l" rtl="0" eaLnBrk="0" fontAlgn="base" hangingPunct="0">
        <a:spcBef>
          <a:spcPct val="0"/>
        </a:spcBef>
        <a:spcAft>
          <a:spcPct val="0"/>
        </a:spcAft>
        <a:defRPr sz="3200">
          <a:solidFill>
            <a:srgbClr val="003366"/>
          </a:solidFill>
          <a:latin typeface="Gill Sans MT" pitchFamily="34" charset="0"/>
        </a:defRPr>
      </a:lvl5pPr>
      <a:lvl6pPr marL="457200" algn="l" rtl="0" fontAlgn="base">
        <a:spcBef>
          <a:spcPct val="0"/>
        </a:spcBef>
        <a:spcAft>
          <a:spcPct val="0"/>
        </a:spcAft>
        <a:defRPr sz="3200">
          <a:solidFill>
            <a:srgbClr val="003366"/>
          </a:solidFill>
          <a:latin typeface="Gill Sans MT" pitchFamily="34" charset="0"/>
        </a:defRPr>
      </a:lvl6pPr>
      <a:lvl7pPr marL="914400" algn="l" rtl="0" fontAlgn="base">
        <a:spcBef>
          <a:spcPct val="0"/>
        </a:spcBef>
        <a:spcAft>
          <a:spcPct val="0"/>
        </a:spcAft>
        <a:defRPr sz="3200">
          <a:solidFill>
            <a:srgbClr val="003366"/>
          </a:solidFill>
          <a:latin typeface="Gill Sans MT" pitchFamily="34" charset="0"/>
        </a:defRPr>
      </a:lvl7pPr>
      <a:lvl8pPr marL="1371600" algn="l" rtl="0" fontAlgn="base">
        <a:spcBef>
          <a:spcPct val="0"/>
        </a:spcBef>
        <a:spcAft>
          <a:spcPct val="0"/>
        </a:spcAft>
        <a:defRPr sz="3200">
          <a:solidFill>
            <a:srgbClr val="003366"/>
          </a:solidFill>
          <a:latin typeface="Gill Sans MT" pitchFamily="34" charset="0"/>
        </a:defRPr>
      </a:lvl8pPr>
      <a:lvl9pPr marL="1828800" algn="l" rtl="0" fontAlgn="base">
        <a:spcBef>
          <a:spcPct val="0"/>
        </a:spcBef>
        <a:spcAft>
          <a:spcPct val="0"/>
        </a:spcAft>
        <a:defRPr sz="3200">
          <a:solidFill>
            <a:srgbClr val="003366"/>
          </a:solidFill>
          <a:latin typeface="Gill Sans MT" pitchFamily="34" charset="0"/>
        </a:defRPr>
      </a:lvl9pPr>
    </p:titleStyle>
    <p:bodyStyle>
      <a:lvl1pPr marL="342900" indent="-342900" algn="l" rtl="0" eaLnBrk="0" fontAlgn="base" hangingPunct="0">
        <a:spcBef>
          <a:spcPct val="20000"/>
        </a:spcBef>
        <a:spcAft>
          <a:spcPct val="0"/>
        </a:spcAft>
        <a:buClr>
          <a:srgbClr val="E8A612"/>
        </a:buClr>
        <a:buSzPct val="75000"/>
        <a:buFont typeface="Wingdings" pitchFamily="2" charset="2"/>
        <a:buChar char="n"/>
        <a:defRPr sz="2400">
          <a:solidFill>
            <a:srgbClr val="003366"/>
          </a:solidFill>
          <a:latin typeface="+mn-lt"/>
          <a:ea typeface="+mn-ea"/>
          <a:cs typeface="+mn-cs"/>
        </a:defRPr>
      </a:lvl1pPr>
      <a:lvl2pPr marL="742950" indent="-285750" algn="l" rtl="0" eaLnBrk="0" fontAlgn="base" hangingPunct="0">
        <a:spcBef>
          <a:spcPct val="20000"/>
        </a:spcBef>
        <a:spcAft>
          <a:spcPct val="0"/>
        </a:spcAft>
        <a:buClr>
          <a:srgbClr val="00529C"/>
        </a:buClr>
        <a:buSzPct val="75000"/>
        <a:buFont typeface="Wingdings" pitchFamily="2" charset="2"/>
        <a:buChar char="n"/>
        <a:defRPr sz="2000">
          <a:solidFill>
            <a:srgbClr val="003366"/>
          </a:solidFill>
          <a:latin typeface="+mn-lt"/>
        </a:defRPr>
      </a:lvl2pPr>
      <a:lvl3pPr marL="1143000" indent="-228600" algn="l" rtl="0" eaLnBrk="0" fontAlgn="base" hangingPunct="0">
        <a:spcBef>
          <a:spcPct val="20000"/>
        </a:spcBef>
        <a:spcAft>
          <a:spcPct val="0"/>
        </a:spcAft>
        <a:buClr>
          <a:srgbClr val="E8A612"/>
        </a:buClr>
        <a:buSzPct val="75000"/>
        <a:buFont typeface="Wingdings" pitchFamily="2" charset="2"/>
        <a:buChar char="n"/>
        <a:defRPr>
          <a:solidFill>
            <a:srgbClr val="003366"/>
          </a:solidFill>
          <a:latin typeface="+mn-lt"/>
        </a:defRPr>
      </a:lvl3pPr>
      <a:lvl4pPr marL="1600200" indent="-228600" algn="l" rtl="0" eaLnBrk="0" fontAlgn="base" hangingPunct="0">
        <a:spcBef>
          <a:spcPct val="20000"/>
        </a:spcBef>
        <a:spcAft>
          <a:spcPct val="0"/>
        </a:spcAft>
        <a:buClr>
          <a:srgbClr val="00529C"/>
        </a:buClr>
        <a:buSzPct val="75000"/>
        <a:buFont typeface="Wingdings" pitchFamily="2" charset="2"/>
        <a:buChar char="n"/>
        <a:defRPr>
          <a:solidFill>
            <a:srgbClr val="003366"/>
          </a:solidFill>
          <a:latin typeface="+mn-lt"/>
        </a:defRPr>
      </a:lvl4pPr>
      <a:lvl5pPr marL="2057400" indent="-228600" algn="l" rtl="0" eaLnBrk="0" fontAlgn="base" hangingPunct="0">
        <a:spcBef>
          <a:spcPct val="20000"/>
        </a:spcBef>
        <a:spcAft>
          <a:spcPct val="0"/>
        </a:spcAft>
        <a:buClr>
          <a:srgbClr val="E7A614"/>
        </a:buClr>
        <a:buSzPct val="75000"/>
        <a:buFont typeface="Wingdings" pitchFamily="2" charset="2"/>
        <a:buChar char="n"/>
        <a:defRPr>
          <a:solidFill>
            <a:srgbClr val="003366"/>
          </a:solidFill>
          <a:latin typeface="+mn-lt"/>
        </a:defRPr>
      </a:lvl5pPr>
      <a:lvl6pPr marL="2514600" indent="-228600" algn="l" rtl="0" fontAlgn="base">
        <a:spcBef>
          <a:spcPct val="20000"/>
        </a:spcBef>
        <a:spcAft>
          <a:spcPct val="0"/>
        </a:spcAft>
        <a:buClr>
          <a:srgbClr val="E7A614"/>
        </a:buClr>
        <a:buSzPct val="75000"/>
        <a:buFont typeface="Wingdings" pitchFamily="2" charset="2"/>
        <a:buChar char="n"/>
        <a:defRPr>
          <a:solidFill>
            <a:srgbClr val="003366"/>
          </a:solidFill>
          <a:latin typeface="+mn-lt"/>
        </a:defRPr>
      </a:lvl6pPr>
      <a:lvl7pPr marL="2971800" indent="-228600" algn="l" rtl="0" fontAlgn="base">
        <a:spcBef>
          <a:spcPct val="20000"/>
        </a:spcBef>
        <a:spcAft>
          <a:spcPct val="0"/>
        </a:spcAft>
        <a:buClr>
          <a:srgbClr val="E7A614"/>
        </a:buClr>
        <a:buSzPct val="75000"/>
        <a:buFont typeface="Wingdings" pitchFamily="2" charset="2"/>
        <a:buChar char="n"/>
        <a:defRPr>
          <a:solidFill>
            <a:srgbClr val="003366"/>
          </a:solidFill>
          <a:latin typeface="+mn-lt"/>
        </a:defRPr>
      </a:lvl7pPr>
      <a:lvl8pPr marL="3429000" indent="-228600" algn="l" rtl="0" fontAlgn="base">
        <a:spcBef>
          <a:spcPct val="20000"/>
        </a:spcBef>
        <a:spcAft>
          <a:spcPct val="0"/>
        </a:spcAft>
        <a:buClr>
          <a:srgbClr val="E7A614"/>
        </a:buClr>
        <a:buSzPct val="75000"/>
        <a:buFont typeface="Wingdings" pitchFamily="2" charset="2"/>
        <a:buChar char="n"/>
        <a:defRPr>
          <a:solidFill>
            <a:srgbClr val="003366"/>
          </a:solidFill>
          <a:latin typeface="+mn-lt"/>
        </a:defRPr>
      </a:lvl8pPr>
      <a:lvl9pPr marL="3886200" indent="-228600" algn="l" rtl="0" fontAlgn="base">
        <a:spcBef>
          <a:spcPct val="20000"/>
        </a:spcBef>
        <a:spcAft>
          <a:spcPct val="0"/>
        </a:spcAft>
        <a:buClr>
          <a:srgbClr val="E7A614"/>
        </a:buClr>
        <a:buSzPct val="75000"/>
        <a:buFont typeface="Wingdings" pitchFamily="2" charset="2"/>
        <a:buChar char="n"/>
        <a:defRPr>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lnSpc>
                <a:spcPct val="100000"/>
              </a:lnSpc>
              <a:spcBef>
                <a:spcPts val="0"/>
              </a:spcBef>
              <a:spcAft>
                <a:spcPts val="0"/>
              </a:spcAft>
              <a:buClrTx/>
              <a:buSzTx/>
              <a:buFontTx/>
              <a:buNone/>
            </a:pPr>
            <a:fld id="{457A2A04-25F7-4684-9D70-610930608215}" type="datetimeFigureOut">
              <a:rPr lang="en-CA" smtClean="0">
                <a:solidFill>
                  <a:prstClr val="black">
                    <a:tint val="75000"/>
                  </a:prstClr>
                </a:solidFill>
                <a:latin typeface="Calibri"/>
              </a:rPr>
              <a:pPr eaLnBrk="1" fontAlgn="auto" hangingPunct="1">
                <a:lnSpc>
                  <a:spcPct val="100000"/>
                </a:lnSpc>
                <a:spcBef>
                  <a:spcPts val="0"/>
                </a:spcBef>
                <a:spcAft>
                  <a:spcPts val="0"/>
                </a:spcAft>
                <a:buClrTx/>
                <a:buSzTx/>
                <a:buFontTx/>
                <a:buNone/>
              </a:pPr>
              <a:t>03/05/2016</a:t>
            </a:fld>
            <a:endParaRPr lang="en-CA">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lnSpc>
                <a:spcPct val="100000"/>
              </a:lnSpc>
              <a:spcBef>
                <a:spcPts val="0"/>
              </a:spcBef>
              <a:spcAft>
                <a:spcPts val="0"/>
              </a:spcAft>
              <a:buClrTx/>
              <a:buSzTx/>
              <a:buFontTx/>
              <a:buNone/>
            </a:pPr>
            <a:endParaRPr lang="en-CA">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lnSpc>
                <a:spcPct val="100000"/>
              </a:lnSpc>
              <a:spcBef>
                <a:spcPts val="0"/>
              </a:spcBef>
              <a:spcAft>
                <a:spcPts val="0"/>
              </a:spcAft>
              <a:buClrTx/>
              <a:buSzTx/>
              <a:buFontTx/>
              <a:buNone/>
            </a:pPr>
            <a:fld id="{903B5E8B-136E-4DFD-A8B4-D46A58C0A09D}" type="slidenum">
              <a:rPr lang="en-CA" smtClean="0">
                <a:solidFill>
                  <a:prstClr val="black">
                    <a:tint val="75000"/>
                  </a:prstClr>
                </a:solidFill>
                <a:latin typeface="Calibri"/>
              </a:rPr>
              <a:pPr eaLnBrk="1" fontAlgn="auto" hangingPunct="1">
                <a:lnSpc>
                  <a:spcPct val="100000"/>
                </a:lnSpc>
                <a:spcBef>
                  <a:spcPts val="0"/>
                </a:spcBef>
                <a:spcAft>
                  <a:spcPts val="0"/>
                </a:spcAft>
                <a:buClrTx/>
                <a:buSzTx/>
                <a:buFontTx/>
                <a:buNone/>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3765326931"/>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lnSpc>
                <a:spcPct val="100000"/>
              </a:lnSpc>
              <a:spcBef>
                <a:spcPts val="0"/>
              </a:spcBef>
              <a:spcAft>
                <a:spcPts val="0"/>
              </a:spcAft>
              <a:buClrTx/>
              <a:buSzTx/>
              <a:buFontTx/>
              <a:buNone/>
            </a:pPr>
            <a:fld id="{457A2A04-25F7-4684-9D70-610930608215}" type="datetimeFigureOut">
              <a:rPr lang="en-CA" smtClean="0">
                <a:solidFill>
                  <a:prstClr val="black">
                    <a:tint val="75000"/>
                  </a:prstClr>
                </a:solidFill>
                <a:latin typeface="Calibri"/>
              </a:rPr>
              <a:pPr eaLnBrk="1" fontAlgn="auto" hangingPunct="1">
                <a:lnSpc>
                  <a:spcPct val="100000"/>
                </a:lnSpc>
                <a:spcBef>
                  <a:spcPts val="0"/>
                </a:spcBef>
                <a:spcAft>
                  <a:spcPts val="0"/>
                </a:spcAft>
                <a:buClrTx/>
                <a:buSzTx/>
                <a:buFontTx/>
                <a:buNone/>
              </a:pPr>
              <a:t>03/05/2016</a:t>
            </a:fld>
            <a:endParaRPr lang="en-CA">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lnSpc>
                <a:spcPct val="100000"/>
              </a:lnSpc>
              <a:spcBef>
                <a:spcPts val="0"/>
              </a:spcBef>
              <a:spcAft>
                <a:spcPts val="0"/>
              </a:spcAft>
              <a:buClrTx/>
              <a:buSzTx/>
              <a:buFontTx/>
              <a:buNone/>
            </a:pPr>
            <a:endParaRPr lang="en-CA">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lnSpc>
                <a:spcPct val="100000"/>
              </a:lnSpc>
              <a:spcBef>
                <a:spcPts val="0"/>
              </a:spcBef>
              <a:spcAft>
                <a:spcPts val="0"/>
              </a:spcAft>
              <a:buClrTx/>
              <a:buSzTx/>
              <a:buFontTx/>
              <a:buNone/>
            </a:pPr>
            <a:fld id="{903B5E8B-136E-4DFD-A8B4-D46A58C0A09D}" type="slidenum">
              <a:rPr lang="en-CA" smtClean="0">
                <a:solidFill>
                  <a:prstClr val="black">
                    <a:tint val="75000"/>
                  </a:prstClr>
                </a:solidFill>
                <a:latin typeface="Calibri"/>
              </a:rPr>
              <a:pPr eaLnBrk="1" fontAlgn="auto" hangingPunct="1">
                <a:lnSpc>
                  <a:spcPct val="100000"/>
                </a:lnSpc>
                <a:spcBef>
                  <a:spcPts val="0"/>
                </a:spcBef>
                <a:spcAft>
                  <a:spcPts val="0"/>
                </a:spcAft>
                <a:buClrTx/>
                <a:buSzTx/>
                <a:buFontTx/>
                <a:buNone/>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2553311539"/>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 id="214748402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lnSpc>
                <a:spcPct val="100000"/>
              </a:lnSpc>
              <a:spcBef>
                <a:spcPts val="0"/>
              </a:spcBef>
              <a:spcAft>
                <a:spcPts val="0"/>
              </a:spcAft>
              <a:buClrTx/>
              <a:buSzTx/>
              <a:buFontTx/>
              <a:buNone/>
            </a:pPr>
            <a:fld id="{457A2A04-25F7-4684-9D70-610930608215}" type="datetimeFigureOut">
              <a:rPr lang="en-CA" smtClean="0">
                <a:solidFill>
                  <a:prstClr val="black">
                    <a:tint val="75000"/>
                  </a:prstClr>
                </a:solidFill>
                <a:latin typeface="Calibri"/>
              </a:rPr>
              <a:pPr eaLnBrk="1" fontAlgn="auto" hangingPunct="1">
                <a:lnSpc>
                  <a:spcPct val="100000"/>
                </a:lnSpc>
                <a:spcBef>
                  <a:spcPts val="0"/>
                </a:spcBef>
                <a:spcAft>
                  <a:spcPts val="0"/>
                </a:spcAft>
                <a:buClrTx/>
                <a:buSzTx/>
                <a:buFontTx/>
                <a:buNone/>
              </a:pPr>
              <a:t>03/05/2016</a:t>
            </a:fld>
            <a:endParaRPr lang="en-CA">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lnSpc>
                <a:spcPct val="100000"/>
              </a:lnSpc>
              <a:spcBef>
                <a:spcPts val="0"/>
              </a:spcBef>
              <a:spcAft>
                <a:spcPts val="0"/>
              </a:spcAft>
              <a:buClrTx/>
              <a:buSzTx/>
              <a:buFontTx/>
              <a:buNone/>
            </a:pPr>
            <a:endParaRPr lang="en-CA">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lnSpc>
                <a:spcPct val="100000"/>
              </a:lnSpc>
              <a:spcBef>
                <a:spcPts val="0"/>
              </a:spcBef>
              <a:spcAft>
                <a:spcPts val="0"/>
              </a:spcAft>
              <a:buClrTx/>
              <a:buSzTx/>
              <a:buFontTx/>
              <a:buNone/>
            </a:pPr>
            <a:fld id="{903B5E8B-136E-4DFD-A8B4-D46A58C0A09D}" type="slidenum">
              <a:rPr lang="en-CA" smtClean="0">
                <a:solidFill>
                  <a:prstClr val="black">
                    <a:tint val="75000"/>
                  </a:prstClr>
                </a:solidFill>
                <a:latin typeface="Calibri"/>
              </a:rPr>
              <a:pPr eaLnBrk="1" fontAlgn="auto" hangingPunct="1">
                <a:lnSpc>
                  <a:spcPct val="100000"/>
                </a:lnSpc>
                <a:spcBef>
                  <a:spcPts val="0"/>
                </a:spcBef>
                <a:spcAft>
                  <a:spcPts val="0"/>
                </a:spcAft>
                <a:buClrTx/>
                <a:buSzTx/>
                <a:buFontTx/>
                <a:buNone/>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2457202422"/>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whogrowthcharts.ca/" TargetMode="External"/><Relationship Id="rId4" Type="http://schemas.openxmlformats.org/officeDocument/2006/relationships/hyperlink" Target="http://www.smdhu.org/PCPorta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effectivepractice.org/resources/preventing-childhood-obesity/"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mdhu.org/PCPorta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45.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533400"/>
            <a:ext cx="7772400" cy="838200"/>
          </a:xfrm>
        </p:spPr>
        <p:txBody>
          <a:bodyPr>
            <a:normAutofit/>
          </a:bodyPr>
          <a:lstStyle/>
          <a:p>
            <a:r>
              <a:rPr lang="en-US" dirty="0" smtClean="0"/>
              <a:t>Childhood obesity prevention</a:t>
            </a:r>
            <a:endParaRPr lang="en-US" dirty="0"/>
          </a:p>
        </p:txBody>
      </p:sp>
      <p:sp>
        <p:nvSpPr>
          <p:cNvPr id="5" name="Subtitle 4"/>
          <p:cNvSpPr>
            <a:spLocks noGrp="1"/>
          </p:cNvSpPr>
          <p:nvPr>
            <p:ph type="subTitle" idx="1"/>
          </p:nvPr>
        </p:nvSpPr>
        <p:spPr>
          <a:xfrm>
            <a:off x="1143000" y="4267200"/>
            <a:ext cx="6400800" cy="1981200"/>
          </a:xfrm>
        </p:spPr>
        <p:txBody>
          <a:bodyPr>
            <a:normAutofit/>
          </a:bodyPr>
          <a:lstStyle/>
          <a:p>
            <a:endParaRPr lang="en-US" dirty="0"/>
          </a:p>
          <a:p>
            <a:endParaRPr lang="en-US" dirty="0" smtClean="0"/>
          </a:p>
          <a:p>
            <a:r>
              <a:rPr lang="en-US" dirty="0" smtClean="0"/>
              <a:t>Lisa Simon, MD MPH CCFP FRCPC</a:t>
            </a:r>
          </a:p>
          <a:p>
            <a:r>
              <a:rPr lang="en-US" dirty="0" smtClean="0"/>
              <a:t>Associate Medical Officer of Health</a:t>
            </a:r>
          </a:p>
          <a:p>
            <a:r>
              <a:rPr lang="en-CA" dirty="0" smtClean="0"/>
              <a:t>FMTU, May 4, 2016</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1524000"/>
            <a:ext cx="2184400" cy="3276600"/>
          </a:xfrm>
          <a:prstGeom prst="rect">
            <a:avLst/>
          </a:prstGeom>
        </p:spPr>
      </p:pic>
    </p:spTree>
    <p:extLst>
      <p:ext uri="{BB962C8B-B14F-4D97-AF65-F5344CB8AC3E}">
        <p14:creationId xmlns:p14="http://schemas.microsoft.com/office/powerpoint/2010/main" val="1480799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04664"/>
            <a:ext cx="7560840" cy="585936"/>
          </a:xfrm>
        </p:spPr>
        <p:txBody>
          <a:bodyPr/>
          <a:lstStyle/>
          <a:p>
            <a:r>
              <a:rPr lang="en-US" dirty="0" smtClean="0"/>
              <a:t>Canadian prevalence by age group</a:t>
            </a:r>
            <a:endParaRPr lang="en-US" dirty="0"/>
          </a:p>
        </p:txBody>
      </p:sp>
      <p:pic>
        <p:nvPicPr>
          <p:cNvPr id="5122" name="Picture 2"/>
          <p:cNvPicPr>
            <a:picLocks noGrp="1" noChangeAspect="1" noChangeArrowheads="1"/>
          </p:cNvPicPr>
          <p:nvPr>
            <p:ph idx="13"/>
          </p:nvPr>
        </p:nvPicPr>
        <p:blipFill>
          <a:blip r:embed="rId3">
            <a:extLst>
              <a:ext uri="{28A0092B-C50C-407E-A947-70E740481C1C}">
                <a14:useLocalDpi xmlns:a14="http://schemas.microsoft.com/office/drawing/2010/main" val="0"/>
              </a:ext>
            </a:extLst>
          </a:blip>
          <a:srcRect/>
          <a:stretch>
            <a:fillRect/>
          </a:stretch>
        </p:blipFill>
        <p:spPr bwMode="auto">
          <a:xfrm>
            <a:off x="1066800" y="990600"/>
            <a:ext cx="7240148" cy="5175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057400" y="6324600"/>
            <a:ext cx="2492990" cy="286232"/>
          </a:xfrm>
          <a:prstGeom prst="rect">
            <a:avLst/>
          </a:prstGeom>
        </p:spPr>
        <p:txBody>
          <a:bodyPr wrap="none">
            <a:spAutoFit/>
          </a:bodyPr>
          <a:lstStyle/>
          <a:p>
            <a:pPr lvl="0" algn="l">
              <a:buClr>
                <a:prstClr val="black"/>
              </a:buClr>
            </a:pPr>
            <a:r>
              <a:rPr lang="en-US" sz="1400" dirty="0">
                <a:solidFill>
                  <a:prstClr val="black"/>
                </a:solidFill>
              </a:rPr>
              <a:t>(</a:t>
            </a:r>
            <a:r>
              <a:rPr lang="en-US" sz="1400" dirty="0" smtClean="0">
                <a:solidFill>
                  <a:prstClr val="black"/>
                </a:solidFill>
              </a:rPr>
              <a:t>Public </a:t>
            </a:r>
            <a:r>
              <a:rPr lang="en-US" sz="1400" dirty="0">
                <a:solidFill>
                  <a:prstClr val="black"/>
                </a:solidFill>
              </a:rPr>
              <a:t>Health Ontario, </a:t>
            </a:r>
            <a:r>
              <a:rPr lang="en-US" sz="1400" dirty="0" smtClean="0">
                <a:solidFill>
                  <a:prstClr val="black"/>
                </a:solidFill>
              </a:rPr>
              <a:t>2013)</a:t>
            </a:r>
            <a:endParaRPr lang="en-US" sz="1400" dirty="0">
              <a:solidFill>
                <a:prstClr val="black"/>
              </a:solidFill>
            </a:endParaRPr>
          </a:p>
        </p:txBody>
      </p:sp>
    </p:spTree>
    <p:extLst>
      <p:ext uri="{BB962C8B-B14F-4D97-AF65-F5344CB8AC3E}">
        <p14:creationId xmlns:p14="http://schemas.microsoft.com/office/powerpoint/2010/main" val="704835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Text Placeholder 2"/>
          <p:cNvSpPr>
            <a:spLocks noGrp="1"/>
          </p:cNvSpPr>
          <p:nvPr>
            <p:ph type="body" idx="1"/>
          </p:nvPr>
        </p:nvSpPr>
        <p:spPr/>
        <p:txBody>
          <a:bodyPr/>
          <a:lstStyle/>
          <a:p>
            <a:r>
              <a:rPr lang="en-US" dirty="0" smtClean="0"/>
              <a:t>Childhood Obesity</a:t>
            </a:r>
            <a:endParaRPr lang="en-US" dirty="0"/>
          </a:p>
        </p:txBody>
      </p:sp>
    </p:spTree>
    <p:extLst>
      <p:ext uri="{BB962C8B-B14F-4D97-AF65-F5344CB8AC3E}">
        <p14:creationId xmlns:p14="http://schemas.microsoft.com/office/powerpoint/2010/main" val="2399498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04664"/>
            <a:ext cx="7560840" cy="738336"/>
          </a:xfrm>
        </p:spPr>
        <p:txBody>
          <a:bodyPr/>
          <a:lstStyle/>
          <a:p>
            <a:r>
              <a:rPr lang="en-US" dirty="0" smtClean="0"/>
              <a:t> </a:t>
            </a:r>
            <a:endParaRPr lang="en-US" dirty="0"/>
          </a:p>
        </p:txBody>
      </p:sp>
      <p:pic>
        <p:nvPicPr>
          <p:cNvPr id="1026" name="Picture 2"/>
          <p:cNvPicPr>
            <a:picLocks noGrp="1" noChangeAspect="1" noChangeArrowheads="1"/>
          </p:cNvPicPr>
          <p:nvPr>
            <p:ph idx="13"/>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8272282" cy="5724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52600" y="6267069"/>
            <a:ext cx="3048000" cy="286232"/>
          </a:xfrm>
          <a:prstGeom prst="rect">
            <a:avLst/>
          </a:prstGeom>
          <a:noFill/>
        </p:spPr>
        <p:txBody>
          <a:bodyPr wrap="square" rtlCol="0">
            <a:spAutoFit/>
          </a:bodyPr>
          <a:lstStyle/>
          <a:p>
            <a:r>
              <a:rPr lang="en-US" sz="1400" dirty="0" smtClean="0"/>
              <a:t>(Public Health Ontario, 2013)</a:t>
            </a:r>
            <a:endParaRPr lang="en-US" sz="1400" dirty="0"/>
          </a:p>
        </p:txBody>
      </p:sp>
    </p:spTree>
    <p:extLst>
      <p:ext uri="{BB962C8B-B14F-4D97-AF65-F5344CB8AC3E}">
        <p14:creationId xmlns:p14="http://schemas.microsoft.com/office/powerpoint/2010/main" val="3793698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2050" name="Picture 2"/>
          <p:cNvPicPr>
            <a:picLocks noGrp="1" noChangeAspect="1" noChangeArrowheads="1"/>
          </p:cNvPicPr>
          <p:nvPr>
            <p:ph idx="13"/>
          </p:nvPr>
        </p:nvPicPr>
        <p:blipFill>
          <a:blip r:embed="rId3">
            <a:extLst>
              <a:ext uri="{28A0092B-C50C-407E-A947-70E740481C1C}">
                <a14:useLocalDpi xmlns:a14="http://schemas.microsoft.com/office/drawing/2010/main" val="0"/>
              </a:ext>
            </a:extLst>
          </a:blip>
          <a:srcRect/>
          <a:stretch>
            <a:fillRect/>
          </a:stretch>
        </p:blipFill>
        <p:spPr bwMode="auto">
          <a:xfrm>
            <a:off x="1050188" y="228600"/>
            <a:ext cx="6634136"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63542" y="4891314"/>
            <a:ext cx="1632857" cy="480131"/>
          </a:xfrm>
          <a:prstGeom prst="rect">
            <a:avLst/>
          </a:prstGeom>
          <a:noFill/>
        </p:spPr>
        <p:txBody>
          <a:bodyPr wrap="square" rtlCol="0">
            <a:spAutoFit/>
          </a:bodyPr>
          <a:lstStyle/>
          <a:p>
            <a:pPr algn="l"/>
            <a:r>
              <a:rPr lang="en-US" sz="1400" dirty="0" smtClean="0"/>
              <a:t>(Public Health Ontario, 2013)</a:t>
            </a:r>
            <a:endParaRPr lang="en-US" sz="1400" dirty="0"/>
          </a:p>
        </p:txBody>
      </p:sp>
    </p:spTree>
    <p:extLst>
      <p:ext uri="{BB962C8B-B14F-4D97-AF65-F5344CB8AC3E}">
        <p14:creationId xmlns:p14="http://schemas.microsoft.com/office/powerpoint/2010/main" val="1760721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US" dirty="0"/>
          </a:p>
        </p:txBody>
      </p:sp>
      <p:sp>
        <p:nvSpPr>
          <p:cNvPr id="3" name="Text Placeholder 2"/>
          <p:cNvSpPr>
            <a:spLocks noGrp="1"/>
          </p:cNvSpPr>
          <p:nvPr>
            <p:ph type="body" idx="1"/>
          </p:nvPr>
        </p:nvSpPr>
        <p:spPr/>
        <p:txBody>
          <a:bodyPr/>
          <a:lstStyle/>
          <a:p>
            <a:r>
              <a:rPr lang="en-US" dirty="0" smtClean="0"/>
              <a:t>Childhood Obesity</a:t>
            </a:r>
            <a:endParaRPr lang="en-US" dirty="0"/>
          </a:p>
        </p:txBody>
      </p:sp>
    </p:spTree>
    <p:extLst>
      <p:ext uri="{BB962C8B-B14F-4D97-AF65-F5344CB8AC3E}">
        <p14:creationId xmlns:p14="http://schemas.microsoft.com/office/powerpoint/2010/main" val="2667448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7560840" cy="998984"/>
          </a:xfrm>
        </p:spPr>
        <p:txBody>
          <a:bodyPr>
            <a:noAutofit/>
          </a:bodyPr>
          <a:lstStyle/>
          <a:p>
            <a:r>
              <a:rPr lang="en-US" sz="2400" b="0" dirty="0"/>
              <a:t/>
            </a:r>
            <a:br>
              <a:rPr lang="en-US" sz="2400" b="0" dirty="0"/>
            </a:br>
            <a:r>
              <a:rPr lang="en-US" sz="2400" dirty="0" smtClean="0"/>
              <a:t>Recommendations </a:t>
            </a:r>
            <a:r>
              <a:rPr lang="en-US" sz="2400" dirty="0"/>
              <a:t>for growth monitoring, and prevention and management of overweight and obesity in children and youth in primary care </a:t>
            </a:r>
            <a:r>
              <a:rPr lang="en-US" sz="2400" b="0" dirty="0"/>
              <a:t/>
            </a:r>
            <a:br>
              <a:rPr lang="en-US" sz="2400" b="0" dirty="0"/>
            </a:br>
            <a:r>
              <a:rPr lang="en-US" sz="1800" b="0" dirty="0"/>
              <a:t>Canadian Task Force on Preventive Health </a:t>
            </a:r>
            <a:r>
              <a:rPr lang="en-US" sz="1800" b="0" dirty="0" smtClean="0"/>
              <a:t>Care, CMAJ, April 2015</a:t>
            </a:r>
            <a:r>
              <a:rPr lang="en-US" sz="2400" b="0" dirty="0" smtClean="0"/>
              <a:t> </a:t>
            </a:r>
            <a:endParaRPr lang="en-US" sz="2400" dirty="0"/>
          </a:p>
        </p:txBody>
      </p:sp>
      <p:sp>
        <p:nvSpPr>
          <p:cNvPr id="3" name="Content Placeholder 2"/>
          <p:cNvSpPr>
            <a:spLocks noGrp="1"/>
          </p:cNvSpPr>
          <p:nvPr>
            <p:ph idx="13"/>
          </p:nvPr>
        </p:nvSpPr>
        <p:spPr>
          <a:xfrm>
            <a:off x="838200" y="2133600"/>
            <a:ext cx="7560840" cy="4068763"/>
          </a:xfrm>
        </p:spPr>
        <p:txBody>
          <a:bodyPr>
            <a:normAutofit/>
          </a:bodyPr>
          <a:lstStyle/>
          <a:p>
            <a:pPr marL="0" indent="0">
              <a:buNone/>
            </a:pPr>
            <a:r>
              <a:rPr lang="en-US" dirty="0" smtClean="0"/>
              <a:t>Growth Monitoring:</a:t>
            </a:r>
          </a:p>
          <a:p>
            <a:r>
              <a:rPr lang="en-US" sz="1800" i="1" dirty="0" smtClean="0"/>
              <a:t>For </a:t>
            </a:r>
            <a:r>
              <a:rPr lang="en-US" sz="1800" i="1" dirty="0"/>
              <a:t>children and youth </a:t>
            </a:r>
            <a:r>
              <a:rPr lang="en-US" sz="1800" i="1" dirty="0" smtClean="0"/>
              <a:t>17 years </a:t>
            </a:r>
            <a:r>
              <a:rPr lang="en-US" sz="1800" i="1" dirty="0"/>
              <a:t>and younger, we recommend growth monitoring at all appropriate primary care visits using the </a:t>
            </a:r>
            <a:r>
              <a:rPr lang="en-US" sz="1800" i="1" dirty="0" smtClean="0"/>
              <a:t>WHO </a:t>
            </a:r>
            <a:r>
              <a:rPr lang="en-US" sz="1800" i="1" dirty="0"/>
              <a:t>Growth Charts for Canada (</a:t>
            </a:r>
            <a:r>
              <a:rPr lang="en-US" sz="1800" i="1" dirty="0" smtClean="0"/>
              <a:t>www.whogrowthcharts.ca). </a:t>
            </a:r>
            <a:r>
              <a:rPr lang="en-US" sz="1800" i="1" dirty="0"/>
              <a:t>(Strong recommendation; very low-quality evidence</a:t>
            </a:r>
            <a:r>
              <a:rPr lang="en-US" sz="1800" i="1" dirty="0" smtClean="0"/>
              <a:t>)</a:t>
            </a:r>
          </a:p>
          <a:p>
            <a:endParaRPr lang="en-US" sz="1800" i="1" dirty="0"/>
          </a:p>
          <a:p>
            <a:pPr marL="0" indent="0">
              <a:buNone/>
            </a:pPr>
            <a:r>
              <a:rPr lang="en-US" dirty="0"/>
              <a:t>Prevention of overweight and obesity in healthy-weight </a:t>
            </a:r>
            <a:r>
              <a:rPr lang="en-US" dirty="0" smtClean="0"/>
              <a:t>children:</a:t>
            </a:r>
            <a:r>
              <a:rPr lang="en-US" sz="1800" dirty="0" smtClean="0"/>
              <a:t> </a:t>
            </a:r>
            <a:endParaRPr lang="en-US" sz="1800" dirty="0"/>
          </a:p>
          <a:p>
            <a:r>
              <a:rPr lang="en-US" sz="1800" i="1" dirty="0" smtClean="0"/>
              <a:t>We </a:t>
            </a:r>
            <a:r>
              <a:rPr lang="en-US" sz="1800" i="1" dirty="0"/>
              <a:t>recommend that primary care practitioners not routinely offer structured interventions aimed at preventing overweight and obesity in healthy-weight children and youth aged 17 years and younger. (Weak recommendation; very low-quality evidence) </a:t>
            </a:r>
            <a:r>
              <a:rPr lang="en-US" sz="1800" i="1" dirty="0" smtClean="0"/>
              <a:t> </a:t>
            </a:r>
            <a:endParaRPr lang="en-US" sz="1800" dirty="0"/>
          </a:p>
        </p:txBody>
      </p:sp>
    </p:spTree>
    <p:extLst>
      <p:ext uri="{BB962C8B-B14F-4D97-AF65-F5344CB8AC3E}">
        <p14:creationId xmlns:p14="http://schemas.microsoft.com/office/powerpoint/2010/main" val="21865349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04664"/>
            <a:ext cx="7560840" cy="585936"/>
          </a:xfrm>
        </p:spPr>
        <p:txBody>
          <a:bodyPr/>
          <a:lstStyle/>
          <a:p>
            <a:r>
              <a:rPr lang="en-US" dirty="0" smtClean="0"/>
              <a:t> </a:t>
            </a:r>
            <a:endParaRPr lang="en-US" dirty="0"/>
          </a:p>
        </p:txBody>
      </p:sp>
      <p:pic>
        <p:nvPicPr>
          <p:cNvPr id="8" name="Content Placeholder 7"/>
          <p:cNvPicPr>
            <a:picLocks noGrp="1" noChangeAspect="1"/>
          </p:cNvPicPr>
          <p:nvPr>
            <p:ph idx="13"/>
          </p:nvPr>
        </p:nvPicPr>
        <p:blipFill>
          <a:blip r:embed="rId3"/>
          <a:stretch>
            <a:fillRect/>
          </a:stretch>
        </p:blipFill>
        <p:spPr>
          <a:xfrm>
            <a:off x="1999343" y="304800"/>
            <a:ext cx="4419600" cy="6341987"/>
          </a:xfrm>
          <a:prstGeom prst="rect">
            <a:avLst/>
          </a:prstGeom>
        </p:spPr>
      </p:pic>
      <p:sp>
        <p:nvSpPr>
          <p:cNvPr id="5" name="Rectangle 4"/>
          <p:cNvSpPr/>
          <p:nvPr/>
        </p:nvSpPr>
        <p:spPr>
          <a:xfrm>
            <a:off x="6397172" y="2971800"/>
            <a:ext cx="2518228" cy="523220"/>
          </a:xfrm>
          <a:prstGeom prst="rect">
            <a:avLst/>
          </a:prstGeom>
        </p:spPr>
        <p:txBody>
          <a:bodyPr wrap="square">
            <a:spAutoFit/>
          </a:bodyPr>
          <a:lstStyle/>
          <a:p>
            <a:pPr algn="l"/>
            <a:r>
              <a:rPr lang="en-US" sz="1400" dirty="0" smtClean="0">
                <a:hlinkClick r:id="rId4"/>
              </a:rPr>
              <a:t>www.smdhu.org/PCPortal</a:t>
            </a:r>
            <a:r>
              <a:rPr lang="en-US" sz="1400" dirty="0" smtClean="0"/>
              <a:t> </a:t>
            </a:r>
            <a:r>
              <a:rPr lang="en-US" sz="1400" dirty="0"/>
              <a:t>or </a:t>
            </a:r>
            <a:endParaRPr lang="en-US" sz="1400" dirty="0" smtClean="0"/>
          </a:p>
          <a:p>
            <a:pPr algn="l"/>
            <a:r>
              <a:rPr lang="en-US" sz="1400" dirty="0" smtClean="0">
                <a:hlinkClick r:id="rId5"/>
              </a:rPr>
              <a:t>www.whogrowthcharts.ca</a:t>
            </a:r>
            <a:r>
              <a:rPr lang="en-US" sz="1400" dirty="0" smtClean="0"/>
              <a:t> </a:t>
            </a:r>
            <a:endParaRPr lang="en-US" sz="1400" dirty="0"/>
          </a:p>
        </p:txBody>
      </p:sp>
    </p:spTree>
    <p:extLst>
      <p:ext uri="{BB962C8B-B14F-4D97-AF65-F5344CB8AC3E}">
        <p14:creationId xmlns:p14="http://schemas.microsoft.com/office/powerpoint/2010/main" val="3434383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2051" name="Picture 3"/>
          <p:cNvPicPr>
            <a:picLocks noGrp="1" noChangeAspect="1" noChangeArrowheads="1"/>
          </p:cNvPicPr>
          <p:nvPr>
            <p:ph idx="13"/>
          </p:nvPr>
        </p:nvPicPr>
        <p:blipFill>
          <a:blip r:embed="rId3" cstate="print">
            <a:extLst>
              <a:ext uri="{28A0092B-C50C-407E-A947-70E740481C1C}">
                <a14:useLocalDpi xmlns:a14="http://schemas.microsoft.com/office/drawing/2010/main" val="0"/>
              </a:ext>
            </a:extLst>
          </a:blip>
          <a:srcRect/>
          <a:stretch>
            <a:fillRect/>
          </a:stretch>
        </p:blipFill>
        <p:spPr bwMode="auto">
          <a:xfrm>
            <a:off x="1621973" y="191483"/>
            <a:ext cx="5562600" cy="6041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184573" y="381000"/>
            <a:ext cx="1304653" cy="286232"/>
          </a:xfrm>
          <a:prstGeom prst="rect">
            <a:avLst/>
          </a:prstGeom>
          <a:noFill/>
        </p:spPr>
        <p:txBody>
          <a:bodyPr wrap="none" rtlCol="0">
            <a:spAutoFit/>
          </a:bodyPr>
          <a:lstStyle/>
          <a:p>
            <a:r>
              <a:rPr lang="en-US" sz="1400" dirty="0" smtClean="0"/>
              <a:t>January, 2016</a:t>
            </a:r>
            <a:endParaRPr lang="en-US" sz="1400" dirty="0"/>
          </a:p>
        </p:txBody>
      </p:sp>
      <p:sp>
        <p:nvSpPr>
          <p:cNvPr id="5" name="Rectangle 4"/>
          <p:cNvSpPr/>
          <p:nvPr/>
        </p:nvSpPr>
        <p:spPr>
          <a:xfrm>
            <a:off x="2057398" y="6210752"/>
            <a:ext cx="5410201" cy="286232"/>
          </a:xfrm>
          <a:prstGeom prst="rect">
            <a:avLst/>
          </a:prstGeom>
        </p:spPr>
        <p:txBody>
          <a:bodyPr wrap="square">
            <a:spAutoFit/>
          </a:bodyPr>
          <a:lstStyle/>
          <a:p>
            <a:r>
              <a:rPr lang="en-US" sz="1400" b="1" dirty="0">
                <a:solidFill>
                  <a:srgbClr val="000000"/>
                </a:solidFill>
                <a:latin typeface="Times New Roman" pitchFamily="18" charset="0"/>
                <a:hlinkClick r:id="rId4"/>
              </a:rPr>
              <a:t>http://effectivepractice.org/resources/preventing-childhood-obesity</a:t>
            </a:r>
            <a:r>
              <a:rPr lang="en-US" sz="1400" b="1" dirty="0" smtClean="0">
                <a:solidFill>
                  <a:srgbClr val="000000"/>
                </a:solidFill>
                <a:latin typeface="Times New Roman" pitchFamily="18" charset="0"/>
                <a:hlinkClick r:id="rId4"/>
              </a:rPr>
              <a:t>/</a:t>
            </a:r>
            <a:r>
              <a:rPr lang="en-US" sz="1400" b="1" dirty="0" smtClean="0">
                <a:solidFill>
                  <a:srgbClr val="000000"/>
                </a:solidFill>
                <a:latin typeface="Times New Roman" pitchFamily="18" charset="0"/>
              </a:rPr>
              <a:t>  </a:t>
            </a:r>
            <a:endParaRPr lang="en-US" sz="4000" dirty="0"/>
          </a:p>
        </p:txBody>
      </p:sp>
    </p:spTree>
    <p:extLst>
      <p:ext uri="{BB962C8B-B14F-4D97-AF65-F5344CB8AC3E}">
        <p14:creationId xmlns:p14="http://schemas.microsoft.com/office/powerpoint/2010/main" val="42663746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0" y="76200"/>
            <a:ext cx="9144000" cy="797243"/>
          </a:xfrm>
          <a:prstGeom prst="rect">
            <a:avLst/>
          </a:prstGeom>
          <a:solidFill>
            <a:schemeClr val="accent6">
              <a:lumMod val="75000"/>
            </a:schemeClr>
          </a:solidFill>
          <a:ln>
            <a:noFill/>
          </a:ln>
        </p:spPr>
        <p:txBody>
          <a:bodyPr wrap="square" rtlCol="0" anchor="ctr" anchorCtr="0">
            <a:noAutofit/>
          </a:bodyPr>
          <a:lstStyle/>
          <a:p>
            <a:pPr algn="l" eaLnBrk="1" fontAlgn="auto" hangingPunct="1">
              <a:lnSpc>
                <a:spcPct val="100000"/>
              </a:lnSpc>
              <a:spcBef>
                <a:spcPts val="0"/>
              </a:spcBef>
              <a:spcAft>
                <a:spcPts val="0"/>
              </a:spcAft>
              <a:buClrTx/>
              <a:buSzTx/>
              <a:buFontTx/>
              <a:buNone/>
            </a:pPr>
            <a:r>
              <a:rPr lang="en-US" sz="3400" dirty="0" smtClean="0">
                <a:solidFill>
                  <a:prstClr val="white"/>
                </a:solidFill>
                <a:latin typeface="Calibri Light" panose="020F0302020204030204" pitchFamily="34" charset="0"/>
              </a:rPr>
              <a:t>Physical Inactivity in Canada </a:t>
            </a:r>
            <a:endParaRPr lang="en-CA" sz="3400" dirty="0">
              <a:solidFill>
                <a:prstClr val="white"/>
              </a:solidFill>
              <a:latin typeface="Calibri Light" panose="020F0302020204030204" pitchFamily="34" charset="0"/>
            </a:endParaRPr>
          </a:p>
        </p:txBody>
      </p:sp>
      <p:cxnSp>
        <p:nvCxnSpPr>
          <p:cNvPr id="7" name="Straight Connector 6"/>
          <p:cNvCxnSpPr/>
          <p:nvPr/>
        </p:nvCxnSpPr>
        <p:spPr>
          <a:xfrm>
            <a:off x="0" y="914400"/>
            <a:ext cx="91440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Group 26"/>
          <p:cNvGraphicFramePr>
            <a:graphicFrameLocks/>
          </p:cNvGraphicFramePr>
          <p:nvPr>
            <p:extLst>
              <p:ext uri="{D42A27DB-BD31-4B8C-83A1-F6EECF244321}">
                <p14:modId xmlns:p14="http://schemas.microsoft.com/office/powerpoint/2010/main" val="3850754489"/>
              </p:ext>
            </p:extLst>
          </p:nvPr>
        </p:nvGraphicFramePr>
        <p:xfrm>
          <a:off x="304800" y="1344300"/>
          <a:ext cx="8534400" cy="4218300"/>
        </p:xfrm>
        <a:graphic>
          <a:graphicData uri="http://schemas.openxmlformats.org/drawingml/2006/table">
            <a:tbl>
              <a:tblPr>
                <a:tableStyleId>{93296810-A885-4BE3-A3E7-6D5BEEA58F35}</a:tableStyleId>
              </a:tblPr>
              <a:tblGrid>
                <a:gridCol w="1981200"/>
                <a:gridCol w="3962400"/>
                <a:gridCol w="2590800"/>
              </a:tblGrid>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u="none" strike="noStrike" cap="none" normalizeH="0" baseline="0" dirty="0" smtClean="0">
                          <a:ln>
                            <a:noFill/>
                          </a:ln>
                          <a:solidFill>
                            <a:schemeClr val="bg1"/>
                          </a:solidFill>
                          <a:effectLst/>
                          <a:latin typeface="Calibri Light" panose="020F0302020204030204" pitchFamily="34" charset="0"/>
                        </a:rPr>
                        <a:t>Age Group</a:t>
                      </a:r>
                      <a:endParaRPr kumimoji="0" lang="en-CA" altLang="en-US" sz="2000" b="0" i="0" u="none" strike="noStrike" cap="none" normalizeH="0" baseline="0" dirty="0" smtClean="0">
                        <a:ln>
                          <a:noFill/>
                        </a:ln>
                        <a:solidFill>
                          <a:schemeClr val="bg1"/>
                        </a:solidFill>
                        <a:effectLst/>
                        <a:latin typeface="Calibri Light" panose="020F0302020204030204" pitchFamily="34" charset="0"/>
                        <a:cs typeface="Arial" panose="020B0604020202020204" pitchFamily="34" charset="0"/>
                      </a:endParaRPr>
                    </a:p>
                  </a:txBody>
                  <a:tcPr anchor="ctr" horzOverflow="overflow">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u="none" strike="noStrike" cap="none" normalizeH="0" baseline="0" dirty="0" smtClean="0">
                          <a:ln>
                            <a:noFill/>
                          </a:ln>
                          <a:solidFill>
                            <a:schemeClr val="bg1"/>
                          </a:solidFill>
                          <a:effectLst/>
                          <a:latin typeface="Calibri Light" panose="020F0302020204030204" pitchFamily="34" charset="0"/>
                        </a:rPr>
                        <a:t>Recommendation</a:t>
                      </a:r>
                      <a:r>
                        <a:rPr kumimoji="0" lang="en-US" altLang="en-US" sz="2000" b="0" u="none" strike="noStrike" cap="none" normalizeH="0" baseline="30000" dirty="0" smtClean="0">
                          <a:ln>
                            <a:noFill/>
                          </a:ln>
                          <a:solidFill>
                            <a:schemeClr val="bg1"/>
                          </a:solidFill>
                          <a:effectLst/>
                          <a:latin typeface="Calibri Light" panose="020F0302020204030204" pitchFamily="34" charset="0"/>
                        </a:rPr>
                        <a:t>1</a:t>
                      </a:r>
                      <a:endParaRPr kumimoji="0" lang="en-CA" altLang="en-US" sz="2000" b="0" i="0" u="none" strike="noStrike" cap="none" normalizeH="0" baseline="30000" dirty="0" smtClean="0">
                        <a:ln>
                          <a:noFill/>
                        </a:ln>
                        <a:solidFill>
                          <a:schemeClr val="bg1"/>
                        </a:solidFill>
                        <a:effectLst/>
                        <a:latin typeface="Calibri Light" panose="020F0302020204030204" pitchFamily="34" charset="0"/>
                        <a:cs typeface="Arial" panose="020B0604020202020204" pitchFamily="34" charset="0"/>
                      </a:endParaRPr>
                    </a:p>
                  </a:txBody>
                  <a:tcPr anchor="ctr" horzOverflow="overflow">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u="none" strike="noStrike" cap="none" normalizeH="0" baseline="0" dirty="0" smtClean="0">
                          <a:ln>
                            <a:noFill/>
                          </a:ln>
                          <a:solidFill>
                            <a:schemeClr val="bg1"/>
                          </a:solidFill>
                          <a:effectLst/>
                          <a:latin typeface="Calibri Light" panose="020F0302020204030204" pitchFamily="34" charset="0"/>
                        </a:rPr>
                        <a:t>Per Cent (%) meeting Recommendation</a:t>
                      </a:r>
                      <a:r>
                        <a:rPr kumimoji="0" lang="en-US" altLang="en-US" sz="2000" b="0" u="none" strike="noStrike" cap="none" normalizeH="0" baseline="30000" dirty="0" smtClean="0">
                          <a:ln>
                            <a:noFill/>
                          </a:ln>
                          <a:solidFill>
                            <a:schemeClr val="bg1"/>
                          </a:solidFill>
                          <a:effectLst/>
                          <a:latin typeface="Calibri Light" panose="020F0302020204030204" pitchFamily="34" charset="0"/>
                        </a:rPr>
                        <a:t>2</a:t>
                      </a:r>
                      <a:endParaRPr kumimoji="0" lang="en-CA" altLang="en-US" sz="2000" b="0" i="0" u="none" strike="noStrike" cap="none" normalizeH="0" baseline="30000" dirty="0" smtClean="0">
                        <a:ln>
                          <a:noFill/>
                        </a:ln>
                        <a:solidFill>
                          <a:schemeClr val="bg1"/>
                        </a:solidFill>
                        <a:effectLst/>
                        <a:latin typeface="Calibri Light" panose="020F0302020204030204" pitchFamily="34" charset="0"/>
                        <a:cs typeface="Arial" panose="020B0604020202020204" pitchFamily="34" charset="0"/>
                      </a:endParaRPr>
                    </a:p>
                  </a:txBody>
                  <a:tcPr anchor="ctr" horzOverflow="overflow">
                    <a:solidFill>
                      <a:schemeClr val="bg1">
                        <a:lumMod val="65000"/>
                      </a:schemeClr>
                    </a:solidFill>
                  </a:tcPr>
                </a:tc>
              </a:tr>
              <a:tr h="10941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u="none" strike="noStrike" cap="none" normalizeH="0" baseline="0" dirty="0" smtClean="0">
                          <a:ln>
                            <a:noFill/>
                          </a:ln>
                          <a:effectLst/>
                          <a:latin typeface="Calibri Light" panose="020F0302020204030204" pitchFamily="34" charset="0"/>
                        </a:rPr>
                        <a:t>Adults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u="none" strike="noStrike" cap="none" normalizeH="0" baseline="0" dirty="0" smtClean="0">
                          <a:ln>
                            <a:noFill/>
                          </a:ln>
                          <a:effectLst/>
                          <a:latin typeface="Calibri Light" panose="020F0302020204030204" pitchFamily="34" charset="0"/>
                        </a:rPr>
                        <a:t>(Ages 18 – 64)</a:t>
                      </a:r>
                      <a:endParaRPr kumimoji="0" lang="en-CA" altLang="en-US" sz="2000" b="0" i="0" u="none" strike="noStrike" cap="none" normalizeH="0" baseline="0" dirty="0" smtClean="0">
                        <a:ln>
                          <a:noFill/>
                        </a:ln>
                        <a:solidFill>
                          <a:schemeClr val="tx1"/>
                        </a:solidFill>
                        <a:effectLst/>
                        <a:latin typeface="Calibri Light" panose="020F0302020204030204" pitchFamily="34" charset="0"/>
                        <a:cs typeface="Arial" panose="020B0604020202020204" pitchFamily="34" charset="0"/>
                      </a:endParaRPr>
                    </a:p>
                  </a:txBody>
                  <a:tcPr anchor="ctr" horzOverflow="overflow">
                    <a:solidFill>
                      <a:schemeClr val="accent6">
                        <a:lumMod val="40000"/>
                        <a:lumOff val="60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u="none" strike="noStrike" cap="none" normalizeH="0" baseline="0" dirty="0" smtClean="0">
                          <a:ln>
                            <a:noFill/>
                          </a:ln>
                          <a:effectLst/>
                          <a:latin typeface="Calibri Light" panose="020F0302020204030204" pitchFamily="34" charset="0"/>
                        </a:rPr>
                        <a:t>150 minutes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u="none" strike="noStrike" cap="none" normalizeH="0" baseline="0" dirty="0" smtClean="0">
                          <a:ln>
                            <a:noFill/>
                          </a:ln>
                          <a:effectLst/>
                          <a:latin typeface="Calibri Light" panose="020F0302020204030204" pitchFamily="34" charset="0"/>
                        </a:rPr>
                        <a:t>moderate to vigorous/week</a:t>
                      </a:r>
                      <a:endParaRPr kumimoji="0" lang="en-CA" altLang="en-US" sz="2000" b="0" i="0" u="none" strike="noStrike" cap="none" normalizeH="0" baseline="0" dirty="0" smtClean="0">
                        <a:ln>
                          <a:noFill/>
                        </a:ln>
                        <a:solidFill>
                          <a:schemeClr val="tx1"/>
                        </a:solidFill>
                        <a:effectLst/>
                        <a:latin typeface="Calibri Light" panose="020F0302020204030204" pitchFamily="34" charset="0"/>
                        <a:cs typeface="Arial" panose="020B0604020202020204" pitchFamily="34" charset="0"/>
                      </a:endParaRPr>
                    </a:p>
                  </a:txBody>
                  <a:tcPr anchor="ctr" horzOverflow="overflow">
                    <a:solidFill>
                      <a:schemeClr val="accent6">
                        <a:lumMod val="40000"/>
                        <a:lumOff val="60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u="none" strike="noStrike" cap="none" normalizeH="0" baseline="0" dirty="0" smtClean="0">
                          <a:ln>
                            <a:noFill/>
                          </a:ln>
                          <a:effectLst/>
                          <a:latin typeface="Calibri Light" panose="020F0302020204030204" pitchFamily="34" charset="0"/>
                        </a:rPr>
                        <a:t>15 %</a:t>
                      </a:r>
                      <a:endParaRPr kumimoji="0" lang="en-CA" altLang="en-US" sz="2000" b="0" i="0" u="none" strike="noStrike" cap="none" normalizeH="0" baseline="0" dirty="0" smtClean="0">
                        <a:ln>
                          <a:noFill/>
                        </a:ln>
                        <a:solidFill>
                          <a:schemeClr val="tx1"/>
                        </a:solidFill>
                        <a:effectLst/>
                        <a:latin typeface="Calibri Light" panose="020F0302020204030204" pitchFamily="34" charset="0"/>
                        <a:cs typeface="Arial" panose="020B0604020202020204" pitchFamily="34" charset="0"/>
                      </a:endParaRPr>
                    </a:p>
                  </a:txBody>
                  <a:tcPr anchor="ctr" horzOverflow="overflow">
                    <a:solidFill>
                      <a:schemeClr val="accent6">
                        <a:lumMod val="40000"/>
                        <a:lumOff val="60000"/>
                      </a:schemeClr>
                    </a:solidFill>
                  </a:tcPr>
                </a:tc>
              </a:tr>
              <a:tr h="11430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u="none" strike="noStrike" cap="none" normalizeH="0" baseline="0" dirty="0" smtClean="0">
                          <a:ln>
                            <a:noFill/>
                          </a:ln>
                          <a:effectLst/>
                          <a:latin typeface="Calibri Light" panose="020F0302020204030204" pitchFamily="34" charset="0"/>
                        </a:rPr>
                        <a:t>Youth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u="none" strike="noStrike" cap="none" normalizeH="0" baseline="0" dirty="0" smtClean="0">
                          <a:ln>
                            <a:noFill/>
                          </a:ln>
                          <a:effectLst/>
                          <a:latin typeface="Calibri Light" panose="020F0302020204030204" pitchFamily="34" charset="0"/>
                        </a:rPr>
                        <a:t>(Ages 12 – 17)</a:t>
                      </a:r>
                      <a:endParaRPr kumimoji="0" lang="en-CA" altLang="en-US" sz="2000" b="0" i="0" u="none" strike="noStrike" cap="none" normalizeH="0" baseline="0" dirty="0" smtClean="0">
                        <a:ln>
                          <a:noFill/>
                        </a:ln>
                        <a:solidFill>
                          <a:schemeClr val="tx1"/>
                        </a:solidFill>
                        <a:effectLst/>
                        <a:latin typeface="Calibri Light" panose="020F0302020204030204" pitchFamily="34" charset="0"/>
                        <a:cs typeface="Arial" panose="020B0604020202020204" pitchFamily="34" charset="0"/>
                      </a:endParaRPr>
                    </a:p>
                  </a:txBody>
                  <a:tcPr anchor="ctr" horzOverflow="overflow">
                    <a:solidFill>
                      <a:schemeClr val="accent6">
                        <a:lumMod val="40000"/>
                        <a:lumOff val="60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u="none" strike="noStrike" cap="none" normalizeH="0" baseline="0" dirty="0" smtClean="0">
                          <a:ln>
                            <a:noFill/>
                          </a:ln>
                          <a:effectLst/>
                          <a:latin typeface="Calibri Light" panose="020F0302020204030204" pitchFamily="34" charset="0"/>
                        </a:rPr>
                        <a:t>60 minutes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u="none" strike="noStrike" cap="none" normalizeH="0" baseline="0" dirty="0" smtClean="0">
                          <a:ln>
                            <a:noFill/>
                          </a:ln>
                          <a:effectLst/>
                          <a:latin typeface="Calibri Light" panose="020F0302020204030204" pitchFamily="34" charset="0"/>
                        </a:rPr>
                        <a:t>moderate to vigorous/day</a:t>
                      </a:r>
                      <a:endParaRPr kumimoji="0" lang="en-CA" altLang="en-US" sz="2000" b="0" i="0" u="none" strike="noStrike" cap="none" normalizeH="0" baseline="0" dirty="0" smtClean="0">
                        <a:ln>
                          <a:noFill/>
                        </a:ln>
                        <a:solidFill>
                          <a:schemeClr val="tx1"/>
                        </a:solidFill>
                        <a:effectLst/>
                        <a:latin typeface="Calibri Light" panose="020F0302020204030204" pitchFamily="34" charset="0"/>
                        <a:cs typeface="Arial" panose="020B0604020202020204" pitchFamily="34" charset="0"/>
                      </a:endParaRPr>
                    </a:p>
                  </a:txBody>
                  <a:tcPr anchor="ctr" horzOverflow="overflow">
                    <a:solidFill>
                      <a:schemeClr val="accent6">
                        <a:lumMod val="40000"/>
                        <a:lumOff val="60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u="none" strike="noStrike" cap="none" normalizeH="0" baseline="0" dirty="0" smtClean="0">
                          <a:ln>
                            <a:noFill/>
                          </a:ln>
                          <a:effectLst/>
                          <a:latin typeface="Calibri Light" panose="020F0302020204030204" pitchFamily="34" charset="0"/>
                        </a:rPr>
                        <a:t>35 %</a:t>
                      </a:r>
                      <a:endParaRPr kumimoji="0" lang="en-CA" altLang="en-US" sz="2000" b="0" i="0" u="none" strike="noStrike" cap="none" normalizeH="0" baseline="0" dirty="0" smtClean="0">
                        <a:ln>
                          <a:noFill/>
                        </a:ln>
                        <a:solidFill>
                          <a:schemeClr val="tx1"/>
                        </a:solidFill>
                        <a:effectLst/>
                        <a:latin typeface="Calibri Light" panose="020F0302020204030204" pitchFamily="34" charset="0"/>
                        <a:cs typeface="Arial" panose="020B0604020202020204" pitchFamily="34" charset="0"/>
                      </a:endParaRPr>
                    </a:p>
                  </a:txBody>
                  <a:tcPr anchor="ctr" horzOverflow="overflow">
                    <a:solidFill>
                      <a:schemeClr val="accent6">
                        <a:lumMod val="40000"/>
                        <a:lumOff val="60000"/>
                      </a:schemeClr>
                    </a:solidFill>
                  </a:tcPr>
                </a:tc>
              </a:tr>
              <a:tr h="11430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u="none" strike="noStrike" cap="none" normalizeH="0" baseline="0" dirty="0" smtClean="0">
                          <a:ln>
                            <a:noFill/>
                          </a:ln>
                          <a:effectLst/>
                          <a:latin typeface="Calibri Light" panose="020F0302020204030204" pitchFamily="34" charset="0"/>
                        </a:rPr>
                        <a:t>Children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u="none" strike="noStrike" cap="none" normalizeH="0" baseline="0" dirty="0" smtClean="0">
                          <a:ln>
                            <a:noFill/>
                          </a:ln>
                          <a:effectLst/>
                          <a:latin typeface="Calibri Light" panose="020F0302020204030204" pitchFamily="34" charset="0"/>
                        </a:rPr>
                        <a:t>(Ages 5 – 11)</a:t>
                      </a:r>
                      <a:endParaRPr kumimoji="0" lang="en-CA" altLang="en-US" sz="2000" b="0" i="0" u="none" strike="noStrike" cap="none" normalizeH="0" baseline="0" dirty="0" smtClean="0">
                        <a:ln>
                          <a:noFill/>
                        </a:ln>
                        <a:solidFill>
                          <a:schemeClr val="tx1"/>
                        </a:solidFill>
                        <a:effectLst/>
                        <a:latin typeface="Calibri Light" panose="020F0302020204030204" pitchFamily="34" charset="0"/>
                        <a:cs typeface="Arial" panose="020B0604020202020204" pitchFamily="34" charset="0"/>
                      </a:endParaRPr>
                    </a:p>
                  </a:txBody>
                  <a:tcPr anchor="ctr" horzOverflow="overflow">
                    <a:solidFill>
                      <a:schemeClr val="accent6">
                        <a:lumMod val="40000"/>
                        <a:lumOff val="60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u="none" strike="noStrike" cap="none" normalizeH="0" baseline="0" dirty="0" smtClean="0">
                          <a:ln>
                            <a:noFill/>
                          </a:ln>
                          <a:effectLst/>
                          <a:latin typeface="Calibri Light" panose="020F0302020204030204" pitchFamily="34" charset="0"/>
                        </a:rPr>
                        <a:t>60 minutes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u="none" strike="noStrike" cap="none" normalizeH="0" baseline="0" dirty="0" smtClean="0">
                          <a:ln>
                            <a:noFill/>
                          </a:ln>
                          <a:effectLst/>
                          <a:latin typeface="Calibri Light" panose="020F0302020204030204" pitchFamily="34" charset="0"/>
                        </a:rPr>
                        <a:t>moderate to vigorous/day</a:t>
                      </a:r>
                      <a:endParaRPr kumimoji="0" lang="en-CA" altLang="en-US" sz="2000" b="0" i="0" u="none" strike="noStrike" cap="none" normalizeH="0" baseline="0" dirty="0" smtClean="0">
                        <a:ln>
                          <a:noFill/>
                        </a:ln>
                        <a:solidFill>
                          <a:schemeClr val="tx1"/>
                        </a:solidFill>
                        <a:effectLst/>
                        <a:latin typeface="Calibri Light" panose="020F0302020204030204" pitchFamily="34" charset="0"/>
                        <a:cs typeface="Arial" panose="020B0604020202020204" pitchFamily="34" charset="0"/>
                      </a:endParaRPr>
                    </a:p>
                  </a:txBody>
                  <a:tcPr anchor="ctr" horzOverflow="overflow">
                    <a:solidFill>
                      <a:schemeClr val="accent6">
                        <a:lumMod val="40000"/>
                        <a:lumOff val="60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u="none" strike="noStrike" cap="none" normalizeH="0" baseline="0" dirty="0" smtClean="0">
                          <a:ln>
                            <a:noFill/>
                          </a:ln>
                          <a:effectLst/>
                          <a:latin typeface="Calibri Light" panose="020F0302020204030204" pitchFamily="34" charset="0"/>
                        </a:rPr>
                        <a:t>6 %</a:t>
                      </a:r>
                      <a:endParaRPr kumimoji="0" lang="en-CA" altLang="en-US" sz="2000" b="0" i="0" u="none" strike="noStrike" cap="none" normalizeH="0" baseline="0" dirty="0" smtClean="0">
                        <a:ln>
                          <a:noFill/>
                        </a:ln>
                        <a:solidFill>
                          <a:schemeClr val="tx1"/>
                        </a:solidFill>
                        <a:effectLst/>
                        <a:latin typeface="Calibri Light" panose="020F0302020204030204" pitchFamily="34" charset="0"/>
                        <a:cs typeface="Arial" panose="020B0604020202020204" pitchFamily="34" charset="0"/>
                      </a:endParaRPr>
                    </a:p>
                  </a:txBody>
                  <a:tcPr anchor="ctr" horzOverflow="overflow">
                    <a:solidFill>
                      <a:schemeClr val="accent6">
                        <a:lumMod val="40000"/>
                        <a:lumOff val="60000"/>
                      </a:schemeClr>
                    </a:solidFill>
                  </a:tcPr>
                </a:tc>
              </a:tr>
            </a:tbl>
          </a:graphicData>
        </a:graphic>
      </p:graphicFrame>
      <p:sp>
        <p:nvSpPr>
          <p:cNvPr id="5" name="TextBox 4"/>
          <p:cNvSpPr txBox="1"/>
          <p:nvPr/>
        </p:nvSpPr>
        <p:spPr>
          <a:xfrm>
            <a:off x="457200" y="5842337"/>
            <a:ext cx="7924800" cy="646331"/>
          </a:xfrm>
          <a:prstGeom prst="rect">
            <a:avLst/>
          </a:prstGeom>
          <a:noFill/>
        </p:spPr>
        <p:txBody>
          <a:bodyPr wrap="square" rtlCol="0">
            <a:spAutoFit/>
          </a:bodyPr>
          <a:lstStyle/>
          <a:p>
            <a:pPr algn="l" eaLnBrk="1" fontAlgn="auto" hangingPunct="1">
              <a:lnSpc>
                <a:spcPct val="100000"/>
              </a:lnSpc>
              <a:spcBef>
                <a:spcPts val="0"/>
              </a:spcBef>
              <a:spcAft>
                <a:spcPts val="0"/>
              </a:spcAft>
              <a:buClrTx/>
              <a:buSzTx/>
              <a:buFontTx/>
              <a:buNone/>
            </a:pPr>
            <a:r>
              <a:rPr lang="en-US" altLang="en-US" sz="1200" baseline="30000" dirty="0" smtClean="0">
                <a:solidFill>
                  <a:prstClr val="black"/>
                </a:solidFill>
                <a:latin typeface="Calibri Light" panose="020F0302020204030204" pitchFamily="34" charset="0"/>
              </a:rPr>
              <a:t>1</a:t>
            </a:r>
            <a:r>
              <a:rPr lang="en-US" altLang="en-US" sz="1200" dirty="0" smtClean="0">
                <a:solidFill>
                  <a:prstClr val="black"/>
                </a:solidFill>
                <a:latin typeface="Calibri Light" panose="020F0302020204030204" pitchFamily="34" charset="0"/>
              </a:rPr>
              <a:t>Canadian </a:t>
            </a:r>
            <a:r>
              <a:rPr lang="en-US" altLang="en-US" sz="1200" dirty="0">
                <a:solidFill>
                  <a:prstClr val="black"/>
                </a:solidFill>
                <a:latin typeface="Calibri Light" panose="020F0302020204030204" pitchFamily="34" charset="0"/>
              </a:rPr>
              <a:t>Society for Exercise </a:t>
            </a:r>
            <a:r>
              <a:rPr lang="en-US" altLang="en-US" sz="1200" dirty="0" smtClean="0">
                <a:solidFill>
                  <a:prstClr val="black"/>
                </a:solidFill>
                <a:latin typeface="Calibri Light" panose="020F0302020204030204" pitchFamily="34" charset="0"/>
              </a:rPr>
              <a:t>Physiology</a:t>
            </a:r>
            <a:r>
              <a:rPr lang="en-US" altLang="en-US" sz="1200" i="1" dirty="0" smtClean="0">
                <a:solidFill>
                  <a:prstClr val="black"/>
                </a:solidFill>
                <a:latin typeface="Calibri Light" panose="020F0302020204030204" pitchFamily="34" charset="0"/>
              </a:rPr>
              <a:t>, Canadian Physical Activity Guidelines</a:t>
            </a:r>
            <a:r>
              <a:rPr lang="en-US" altLang="en-US" sz="1200" dirty="0" smtClean="0">
                <a:solidFill>
                  <a:prstClr val="black"/>
                </a:solidFill>
                <a:latin typeface="Calibri Light" panose="020F0302020204030204" pitchFamily="34" charset="0"/>
              </a:rPr>
              <a:t>, 2011.</a:t>
            </a:r>
          </a:p>
          <a:p>
            <a:pPr algn="l" eaLnBrk="1" fontAlgn="auto" hangingPunct="1">
              <a:lnSpc>
                <a:spcPct val="100000"/>
              </a:lnSpc>
              <a:spcBef>
                <a:spcPts val="0"/>
              </a:spcBef>
              <a:spcAft>
                <a:spcPts val="0"/>
              </a:spcAft>
              <a:buClrTx/>
              <a:buSzTx/>
              <a:buFontTx/>
              <a:buNone/>
            </a:pPr>
            <a:r>
              <a:rPr lang="en-US" altLang="en-US" sz="1200" baseline="30000" dirty="0" smtClean="0">
                <a:solidFill>
                  <a:prstClr val="black"/>
                </a:solidFill>
                <a:latin typeface="Calibri Light" panose="020F0302020204030204" pitchFamily="34" charset="0"/>
              </a:rPr>
              <a:t>2</a:t>
            </a:r>
            <a:r>
              <a:rPr lang="en-US" sz="1200" dirty="0" smtClean="0">
                <a:solidFill>
                  <a:prstClr val="black"/>
                </a:solidFill>
                <a:latin typeface="Calibri Light" panose="020F0302020204030204" pitchFamily="34" charset="0"/>
              </a:rPr>
              <a:t>Tremblay </a:t>
            </a:r>
            <a:r>
              <a:rPr lang="en-US" sz="1200" dirty="0">
                <a:solidFill>
                  <a:prstClr val="black"/>
                </a:solidFill>
                <a:latin typeface="Calibri Light" panose="020F0302020204030204" pitchFamily="34" charset="0"/>
              </a:rPr>
              <a:t>MS, Shields M, Laviolette M, Craig CL, Janssen I, Gorber SC. Fitness of </a:t>
            </a:r>
            <a:r>
              <a:rPr lang="en-US" sz="1200" dirty="0" smtClean="0">
                <a:solidFill>
                  <a:prstClr val="black"/>
                </a:solidFill>
                <a:latin typeface="Calibri Light" panose="020F0302020204030204" pitchFamily="34" charset="0"/>
              </a:rPr>
              <a:t>Canadian </a:t>
            </a:r>
            <a:r>
              <a:rPr lang="en-US" sz="1200" dirty="0">
                <a:solidFill>
                  <a:prstClr val="black"/>
                </a:solidFill>
                <a:latin typeface="Calibri Light" panose="020F0302020204030204" pitchFamily="34" charset="0"/>
              </a:rPr>
              <a:t>children and youth: Results from the 2007-2009 C</a:t>
            </a:r>
            <a:r>
              <a:rPr lang="en-US" sz="1200" dirty="0" smtClean="0">
                <a:solidFill>
                  <a:prstClr val="black"/>
                </a:solidFill>
                <a:latin typeface="Calibri Light" panose="020F0302020204030204" pitchFamily="34" charset="0"/>
              </a:rPr>
              <a:t>anadian </a:t>
            </a:r>
            <a:r>
              <a:rPr lang="en-US" sz="1200" dirty="0">
                <a:solidFill>
                  <a:prstClr val="black"/>
                </a:solidFill>
                <a:latin typeface="Calibri Light" panose="020F0302020204030204" pitchFamily="34" charset="0"/>
              </a:rPr>
              <a:t>H</a:t>
            </a:r>
            <a:r>
              <a:rPr lang="en-US" sz="1200" dirty="0" smtClean="0">
                <a:solidFill>
                  <a:prstClr val="black"/>
                </a:solidFill>
                <a:latin typeface="Calibri Light" panose="020F0302020204030204" pitchFamily="34" charset="0"/>
              </a:rPr>
              <a:t>ealth </a:t>
            </a:r>
            <a:r>
              <a:rPr lang="en-US" sz="1200" dirty="0">
                <a:solidFill>
                  <a:prstClr val="black"/>
                </a:solidFill>
                <a:latin typeface="Calibri Light" panose="020F0302020204030204" pitchFamily="34" charset="0"/>
              </a:rPr>
              <a:t>M</a:t>
            </a:r>
            <a:r>
              <a:rPr lang="en-US" sz="1200" dirty="0" smtClean="0">
                <a:solidFill>
                  <a:prstClr val="black"/>
                </a:solidFill>
                <a:latin typeface="Calibri Light" panose="020F0302020204030204" pitchFamily="34" charset="0"/>
              </a:rPr>
              <a:t>easures </a:t>
            </a:r>
            <a:r>
              <a:rPr lang="en-US" sz="1200" dirty="0">
                <a:solidFill>
                  <a:prstClr val="black"/>
                </a:solidFill>
                <a:latin typeface="Calibri Light" panose="020F0302020204030204" pitchFamily="34" charset="0"/>
              </a:rPr>
              <a:t>S</a:t>
            </a:r>
            <a:r>
              <a:rPr lang="en-US" sz="1200" dirty="0" smtClean="0">
                <a:solidFill>
                  <a:prstClr val="black"/>
                </a:solidFill>
                <a:latin typeface="Calibri Light" panose="020F0302020204030204" pitchFamily="34" charset="0"/>
              </a:rPr>
              <a:t>urvey</a:t>
            </a:r>
            <a:r>
              <a:rPr lang="en-US" sz="1200" i="1" dirty="0" smtClean="0">
                <a:solidFill>
                  <a:prstClr val="black"/>
                </a:solidFill>
                <a:latin typeface="Calibri Light" panose="020F0302020204030204" pitchFamily="34" charset="0"/>
              </a:rPr>
              <a:t>.  Health Reports</a:t>
            </a:r>
            <a:r>
              <a:rPr lang="en-US" sz="1200" dirty="0" smtClean="0">
                <a:solidFill>
                  <a:prstClr val="black"/>
                </a:solidFill>
                <a:latin typeface="Calibri Light" panose="020F0302020204030204" pitchFamily="34" charset="0"/>
              </a:rPr>
              <a:t>, </a:t>
            </a:r>
            <a:r>
              <a:rPr lang="en-US" sz="1200" dirty="0">
                <a:solidFill>
                  <a:prstClr val="black"/>
                </a:solidFill>
                <a:latin typeface="Calibri Light" panose="020F0302020204030204" pitchFamily="34" charset="0"/>
              </a:rPr>
              <a:t>2010;21(1):</a:t>
            </a:r>
            <a:r>
              <a:rPr lang="en-US" sz="1200" dirty="0" smtClean="0">
                <a:solidFill>
                  <a:prstClr val="black"/>
                </a:solidFill>
                <a:latin typeface="Calibri Light" panose="020F0302020204030204" pitchFamily="34" charset="0"/>
              </a:rPr>
              <a:t>7-20.</a:t>
            </a:r>
            <a:endParaRPr lang="en-US" altLang="en-US" sz="1200" dirty="0" smtClean="0">
              <a:solidFill>
                <a:prstClr val="black"/>
              </a:solidFill>
              <a:latin typeface="Calibri Light" panose="020F0302020204030204" pitchFamily="34" charset="0"/>
            </a:endParaRPr>
          </a:p>
        </p:txBody>
      </p:sp>
    </p:spTree>
    <p:extLst>
      <p:ext uri="{BB962C8B-B14F-4D97-AF65-F5344CB8AC3E}">
        <p14:creationId xmlns:p14="http://schemas.microsoft.com/office/powerpoint/2010/main" val="1489793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Nutristep</a:t>
            </a:r>
            <a:endParaRPr lang="en-US" dirty="0"/>
          </a:p>
        </p:txBody>
      </p:sp>
      <p:sp>
        <p:nvSpPr>
          <p:cNvPr id="3" name="Content Placeholder 2"/>
          <p:cNvSpPr>
            <a:spLocks noGrp="1"/>
          </p:cNvSpPr>
          <p:nvPr>
            <p:ph idx="13"/>
          </p:nvPr>
        </p:nvSpPr>
        <p:spPr/>
        <p:txBody>
          <a:bodyPr/>
          <a:lstStyle/>
          <a:p>
            <a:r>
              <a:rPr lang="en-US" dirty="0" smtClean="0"/>
              <a:t>Nutritional risk screening tool</a:t>
            </a:r>
          </a:p>
          <a:p>
            <a:endParaRPr lang="en-US" dirty="0" smtClean="0"/>
          </a:p>
          <a:p>
            <a:r>
              <a:rPr lang="en-US" dirty="0" smtClean="0"/>
              <a:t>Preschool (ages 3-5) and toddler (ages 18-35 months) versions</a:t>
            </a:r>
          </a:p>
          <a:p>
            <a:endParaRPr lang="en-US" dirty="0" smtClean="0"/>
          </a:p>
          <a:p>
            <a:r>
              <a:rPr lang="en-US" dirty="0" smtClean="0"/>
              <a:t>17 questions to be completed by parents</a:t>
            </a:r>
          </a:p>
          <a:p>
            <a:endParaRPr lang="en-US" dirty="0" smtClean="0"/>
          </a:p>
          <a:p>
            <a:r>
              <a:rPr lang="en-US" dirty="0" smtClean="0"/>
              <a:t>MOHLTC-led promotion by public health units</a:t>
            </a:r>
          </a:p>
          <a:p>
            <a:endParaRPr lang="en-US" dirty="0" smtClean="0"/>
          </a:p>
          <a:p>
            <a:r>
              <a:rPr lang="en-US" dirty="0" smtClean="0"/>
              <a:t>Being gradually implemented in Simcoe &amp; </a:t>
            </a:r>
            <a:r>
              <a:rPr lang="en-US" dirty="0" err="1" smtClean="0"/>
              <a:t>Muskoka</a:t>
            </a:r>
            <a:r>
              <a:rPr lang="en-US" dirty="0" smtClean="0"/>
              <a:t> in FHTs and CHCs, and community settings</a:t>
            </a:r>
            <a:endParaRPr lang="en-US" dirty="0"/>
          </a:p>
        </p:txBody>
      </p:sp>
    </p:spTree>
    <p:extLst>
      <p:ext uri="{BB962C8B-B14F-4D97-AF65-F5344CB8AC3E}">
        <p14:creationId xmlns:p14="http://schemas.microsoft.com/office/powerpoint/2010/main" val="1613930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3"/>
          </p:nvPr>
        </p:nvSpPr>
        <p:spPr/>
        <p:txBody>
          <a:bodyPr/>
          <a:lstStyle/>
          <a:p>
            <a:endParaRPr lang="en-US" dirty="0"/>
          </a:p>
          <a:p>
            <a:r>
              <a:rPr lang="en-US" dirty="0" smtClean="0"/>
              <a:t>Epidemiology</a:t>
            </a:r>
          </a:p>
          <a:p>
            <a:endParaRPr lang="en-US" dirty="0" smtClean="0"/>
          </a:p>
          <a:p>
            <a:r>
              <a:rPr lang="en-US" dirty="0" smtClean="0"/>
              <a:t>Causes </a:t>
            </a:r>
          </a:p>
          <a:p>
            <a:endParaRPr lang="en-US" dirty="0" smtClean="0"/>
          </a:p>
          <a:p>
            <a:r>
              <a:rPr lang="en-US" dirty="0" smtClean="0"/>
              <a:t>Prevention </a:t>
            </a:r>
          </a:p>
          <a:p>
            <a:endParaRPr lang="en-US" dirty="0" smtClean="0"/>
          </a:p>
        </p:txBody>
      </p:sp>
    </p:spTree>
    <p:extLst>
      <p:ext uri="{BB962C8B-B14F-4D97-AF65-F5344CB8AC3E}">
        <p14:creationId xmlns:p14="http://schemas.microsoft.com/office/powerpoint/2010/main" val="5581106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696200" cy="998984"/>
          </a:xfrm>
        </p:spPr>
        <p:txBody>
          <a:bodyPr>
            <a:normAutofit fontScale="90000"/>
          </a:bodyPr>
          <a:lstStyle/>
          <a:p>
            <a:r>
              <a:rPr lang="en-US" dirty="0" smtClean="0"/>
              <a:t>Addressing other causes of Child obesity</a:t>
            </a:r>
            <a:endParaRPr lang="en-US" dirty="0"/>
          </a:p>
        </p:txBody>
      </p:sp>
      <p:sp>
        <p:nvSpPr>
          <p:cNvPr id="3" name="Content Placeholder 2"/>
          <p:cNvSpPr>
            <a:spLocks noGrp="1"/>
          </p:cNvSpPr>
          <p:nvPr>
            <p:ph idx="13"/>
          </p:nvPr>
        </p:nvSpPr>
        <p:spPr>
          <a:xfrm>
            <a:off x="838200" y="1905000"/>
            <a:ext cx="7560840" cy="4525963"/>
          </a:xfrm>
        </p:spPr>
        <p:txBody>
          <a:bodyPr/>
          <a:lstStyle/>
          <a:p>
            <a:r>
              <a:rPr lang="en-US" dirty="0" smtClean="0"/>
              <a:t>Breastfeeding</a:t>
            </a:r>
          </a:p>
          <a:p>
            <a:pPr lvl="1"/>
            <a:r>
              <a:rPr lang="en-US" dirty="0" smtClean="0"/>
              <a:t>Discussing &amp; supporting in pregnancy, post-partum, and to 2 </a:t>
            </a:r>
            <a:r>
              <a:rPr lang="en-US" dirty="0" err="1" smtClean="0"/>
              <a:t>yrs</a:t>
            </a:r>
            <a:r>
              <a:rPr lang="en-US" dirty="0" smtClean="0"/>
              <a:t> &amp; beyond</a:t>
            </a:r>
          </a:p>
          <a:p>
            <a:endParaRPr lang="en-US" dirty="0"/>
          </a:p>
          <a:p>
            <a:r>
              <a:rPr lang="en-US" dirty="0" smtClean="0"/>
              <a:t>High birthweight</a:t>
            </a:r>
          </a:p>
          <a:p>
            <a:pPr lvl="1"/>
            <a:r>
              <a:rPr lang="en-US" dirty="0"/>
              <a:t>M</a:t>
            </a:r>
            <a:r>
              <a:rPr lang="en-US" dirty="0" smtClean="0"/>
              <a:t>odifiable: gestational weight gain</a:t>
            </a:r>
          </a:p>
          <a:p>
            <a:endParaRPr lang="en-US" dirty="0"/>
          </a:p>
          <a:p>
            <a:r>
              <a:rPr lang="en-US" dirty="0" smtClean="0"/>
              <a:t>Maternal smoking</a:t>
            </a:r>
          </a:p>
          <a:p>
            <a:pPr lvl="1"/>
            <a:r>
              <a:rPr lang="en-US" dirty="0" smtClean="0"/>
              <a:t>Priority for cessation</a:t>
            </a:r>
          </a:p>
          <a:p>
            <a:endParaRPr lang="en-US" dirty="0"/>
          </a:p>
          <a:p>
            <a:pPr marL="0" indent="0">
              <a:buNone/>
            </a:pPr>
            <a:endParaRPr lang="en-US" dirty="0"/>
          </a:p>
        </p:txBody>
      </p:sp>
      <p:sp>
        <p:nvSpPr>
          <p:cNvPr id="4" name="Rectangle 3"/>
          <p:cNvSpPr/>
          <p:nvPr/>
        </p:nvSpPr>
        <p:spPr>
          <a:xfrm>
            <a:off x="990600" y="5573486"/>
            <a:ext cx="2863348" cy="341632"/>
          </a:xfrm>
          <a:prstGeom prst="rect">
            <a:avLst/>
          </a:prstGeom>
        </p:spPr>
        <p:txBody>
          <a:bodyPr wrap="none">
            <a:spAutoFit/>
          </a:bodyPr>
          <a:lstStyle/>
          <a:p>
            <a:r>
              <a:rPr lang="en-US" sz="1800" dirty="0">
                <a:solidFill>
                  <a:prstClr val="black"/>
                </a:solidFill>
                <a:hlinkClick r:id="rId3"/>
              </a:rPr>
              <a:t>www.smdhu.org/PCPortal</a:t>
            </a:r>
            <a:r>
              <a:rPr lang="en-US" sz="1400" dirty="0">
                <a:solidFill>
                  <a:prstClr val="black"/>
                </a:solidFill>
              </a:rPr>
              <a:t> </a:t>
            </a:r>
            <a:endParaRPr lang="en-US" dirty="0"/>
          </a:p>
        </p:txBody>
      </p:sp>
    </p:spTree>
    <p:extLst>
      <p:ext uri="{BB962C8B-B14F-4D97-AF65-F5344CB8AC3E}">
        <p14:creationId xmlns:p14="http://schemas.microsoft.com/office/powerpoint/2010/main" val="41964513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 bias</a:t>
            </a:r>
            <a:endParaRPr lang="en-US" dirty="0"/>
          </a:p>
        </p:txBody>
      </p:sp>
      <p:sp>
        <p:nvSpPr>
          <p:cNvPr id="3" name="Content Placeholder 2"/>
          <p:cNvSpPr>
            <a:spLocks noGrp="1"/>
          </p:cNvSpPr>
          <p:nvPr>
            <p:ph idx="13"/>
          </p:nvPr>
        </p:nvSpPr>
        <p:spPr/>
        <p:txBody>
          <a:bodyPr/>
          <a:lstStyle/>
          <a:p>
            <a:endParaRPr lang="en-US" dirty="0" smtClean="0"/>
          </a:p>
          <a:p>
            <a:r>
              <a:rPr lang="en-US" dirty="0" smtClean="0"/>
              <a:t>Harm </a:t>
            </a:r>
            <a:r>
              <a:rPr lang="en-US" dirty="0"/>
              <a:t>is generated through the perpetuation of weight bias, stigma, bullying and </a:t>
            </a:r>
            <a:r>
              <a:rPr lang="en-US" dirty="0" smtClean="0"/>
              <a:t>discrimination</a:t>
            </a:r>
          </a:p>
          <a:p>
            <a:endParaRPr lang="en-US" dirty="0"/>
          </a:p>
          <a:p>
            <a:r>
              <a:rPr lang="en-US" dirty="0" smtClean="0"/>
              <a:t>Weight </a:t>
            </a:r>
            <a:r>
              <a:rPr lang="en-US" dirty="0"/>
              <a:t>bias </a:t>
            </a:r>
            <a:r>
              <a:rPr lang="en-US" dirty="0" smtClean="0"/>
              <a:t>creates adverse </a:t>
            </a:r>
            <a:r>
              <a:rPr lang="en-US" dirty="0"/>
              <a:t>outcomes for emotional functioning, personal </a:t>
            </a:r>
            <a:r>
              <a:rPr lang="en-US" dirty="0" smtClean="0"/>
              <a:t>relationships, educational </a:t>
            </a:r>
            <a:r>
              <a:rPr lang="en-US" dirty="0"/>
              <a:t>attainment, employment, and </a:t>
            </a:r>
            <a:r>
              <a:rPr lang="en-US" dirty="0" smtClean="0"/>
              <a:t>healthcare.</a:t>
            </a:r>
          </a:p>
          <a:p>
            <a:endParaRPr lang="en-US" dirty="0"/>
          </a:p>
          <a:p>
            <a:r>
              <a:rPr lang="en-US" dirty="0" smtClean="0"/>
              <a:t>People-first language is recommended: patient with obesity</a:t>
            </a:r>
            <a:endParaRPr lang="en-US" dirty="0"/>
          </a:p>
        </p:txBody>
      </p:sp>
    </p:spTree>
    <p:extLst>
      <p:ext uri="{BB962C8B-B14F-4D97-AF65-F5344CB8AC3E}">
        <p14:creationId xmlns:p14="http://schemas.microsoft.com/office/powerpoint/2010/main" val="3744273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3074" name="Picture 2"/>
          <p:cNvPicPr>
            <a:picLocks noGrp="1" noChangeAspect="1" noChangeArrowheads="1"/>
          </p:cNvPicPr>
          <p:nvPr>
            <p:ph idx="13"/>
          </p:nvPr>
        </p:nvPicPr>
        <p:blipFill>
          <a:blip r:embed="rId3">
            <a:extLst>
              <a:ext uri="{28A0092B-C50C-407E-A947-70E740481C1C}">
                <a14:useLocalDpi xmlns:a14="http://schemas.microsoft.com/office/drawing/2010/main" val="0"/>
              </a:ext>
            </a:extLst>
          </a:blip>
          <a:srcRect/>
          <a:stretch>
            <a:fillRect/>
          </a:stretch>
        </p:blipFill>
        <p:spPr bwMode="auto">
          <a:xfrm>
            <a:off x="1826704" y="926016"/>
            <a:ext cx="5562600" cy="5618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057400" y="6571768"/>
            <a:ext cx="4038600" cy="286232"/>
          </a:xfrm>
          <a:prstGeom prst="rect">
            <a:avLst/>
          </a:prstGeom>
          <a:noFill/>
        </p:spPr>
        <p:txBody>
          <a:bodyPr wrap="square" rtlCol="0">
            <a:spAutoFit/>
          </a:bodyPr>
          <a:lstStyle/>
          <a:p>
            <a:pPr algn="l"/>
            <a:r>
              <a:rPr lang="en-US" sz="1400" dirty="0" smtClean="0"/>
              <a:t>(Public Health Ontario, 2013)</a:t>
            </a:r>
            <a:endParaRPr lang="en-US" sz="1400" dirty="0"/>
          </a:p>
        </p:txBody>
      </p:sp>
      <p:sp>
        <p:nvSpPr>
          <p:cNvPr id="3" name="Rectangle 2"/>
          <p:cNvSpPr/>
          <p:nvPr/>
        </p:nvSpPr>
        <p:spPr>
          <a:xfrm>
            <a:off x="611263" y="381000"/>
            <a:ext cx="8312917" cy="535531"/>
          </a:xfrm>
          <a:prstGeom prst="rect">
            <a:avLst/>
          </a:prstGeom>
        </p:spPr>
        <p:txBody>
          <a:bodyPr wrap="none">
            <a:spAutoFit/>
          </a:bodyPr>
          <a:lstStyle/>
          <a:p>
            <a:r>
              <a:rPr lang="en-US" sz="3200" b="1" cap="all" dirty="0" smtClean="0">
                <a:solidFill>
                  <a:srgbClr val="1F497D">
                    <a:lumMod val="60000"/>
                    <a:lumOff val="40000"/>
                  </a:srgbClr>
                </a:solidFill>
                <a:latin typeface="Arial Narrow" panose="020B0606020202030204" pitchFamily="34" charset="0"/>
                <a:ea typeface="+mj-ea"/>
                <a:cs typeface="Arial" pitchFamily="34" charset="0"/>
              </a:rPr>
              <a:t>Public health framework for Prevention</a:t>
            </a:r>
            <a:endParaRPr lang="en-US" dirty="0"/>
          </a:p>
        </p:txBody>
      </p:sp>
    </p:spTree>
    <p:extLst>
      <p:ext uri="{BB962C8B-B14F-4D97-AF65-F5344CB8AC3E}">
        <p14:creationId xmlns:p14="http://schemas.microsoft.com/office/powerpoint/2010/main" val="11512878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public health interventions </a:t>
            </a:r>
            <a:endParaRPr lang="en-US" dirty="0"/>
          </a:p>
        </p:txBody>
      </p:sp>
      <p:sp>
        <p:nvSpPr>
          <p:cNvPr id="3" name="Content Placeholder 2"/>
          <p:cNvSpPr>
            <a:spLocks noGrp="1"/>
          </p:cNvSpPr>
          <p:nvPr>
            <p:ph idx="13"/>
          </p:nvPr>
        </p:nvSpPr>
        <p:spPr/>
        <p:txBody>
          <a:bodyPr>
            <a:normAutofit/>
          </a:bodyPr>
          <a:lstStyle/>
          <a:p>
            <a:r>
              <a:rPr lang="en-US" dirty="0" smtClean="0"/>
              <a:t>Strongest evidence for school-based interventions  for children &amp; youth &lt; 19 </a:t>
            </a:r>
            <a:r>
              <a:rPr lang="en-US" dirty="0" err="1" smtClean="0"/>
              <a:t>yrs</a:t>
            </a:r>
            <a:r>
              <a:rPr lang="en-US" dirty="0" smtClean="0"/>
              <a:t>, and also some for home &amp; community-based interventions for kids &lt; 5 </a:t>
            </a:r>
            <a:r>
              <a:rPr lang="en-US" dirty="0" err="1" smtClean="0"/>
              <a:t>yrs</a:t>
            </a:r>
            <a:endParaRPr lang="en-US" dirty="0" smtClean="0"/>
          </a:p>
          <a:p>
            <a:pPr marL="0" indent="0">
              <a:buNone/>
            </a:pPr>
            <a:endParaRPr lang="en-US" dirty="0" smtClean="0"/>
          </a:p>
        </p:txBody>
      </p:sp>
      <p:sp>
        <p:nvSpPr>
          <p:cNvPr id="4" name="TextBox 3"/>
          <p:cNvSpPr txBox="1"/>
          <p:nvPr/>
        </p:nvSpPr>
        <p:spPr>
          <a:xfrm>
            <a:off x="1676400" y="6192370"/>
            <a:ext cx="2492990" cy="286232"/>
          </a:xfrm>
          <a:prstGeom prst="rect">
            <a:avLst/>
          </a:prstGeom>
          <a:noFill/>
        </p:spPr>
        <p:txBody>
          <a:bodyPr wrap="none" rtlCol="0">
            <a:spAutoFit/>
          </a:bodyPr>
          <a:lstStyle/>
          <a:p>
            <a:r>
              <a:rPr lang="en-US" sz="1400" dirty="0" smtClean="0"/>
              <a:t>(Public Health Ontario, 2013)</a:t>
            </a:r>
            <a:endParaRPr lang="en-US" sz="1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667000"/>
            <a:ext cx="6280718" cy="3295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85687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public health interventions </a:t>
            </a:r>
          </a:p>
        </p:txBody>
      </p:sp>
      <p:sp>
        <p:nvSpPr>
          <p:cNvPr id="3" name="Content Placeholder 2"/>
          <p:cNvSpPr>
            <a:spLocks noGrp="1"/>
          </p:cNvSpPr>
          <p:nvPr>
            <p:ph idx="13"/>
          </p:nvPr>
        </p:nvSpPr>
        <p:spPr/>
        <p:txBody>
          <a:bodyPr>
            <a:normAutofit fontScale="92500" lnSpcReduction="10000"/>
          </a:bodyPr>
          <a:lstStyle/>
          <a:p>
            <a:pPr marL="0" indent="0">
              <a:buNone/>
            </a:pPr>
            <a:r>
              <a:rPr lang="en-US" sz="2200" dirty="0"/>
              <a:t>Key features</a:t>
            </a:r>
            <a:r>
              <a:rPr lang="en-US" sz="2200" dirty="0" smtClean="0"/>
              <a:t>:</a:t>
            </a:r>
          </a:p>
          <a:p>
            <a:pPr marL="0" indent="0">
              <a:buNone/>
            </a:pPr>
            <a:endParaRPr lang="en-US" dirty="0"/>
          </a:p>
          <a:p>
            <a:r>
              <a:rPr lang="en-US" dirty="0"/>
              <a:t>Targeted physical activity &amp; healthy eating </a:t>
            </a:r>
          </a:p>
          <a:p>
            <a:r>
              <a:rPr lang="en-US" dirty="0"/>
              <a:t>Involved parents, culturally sensitive</a:t>
            </a:r>
          </a:p>
          <a:p>
            <a:r>
              <a:rPr lang="en-US" dirty="0"/>
              <a:t>Participatory activities, </a:t>
            </a:r>
            <a:r>
              <a:rPr lang="en-US" dirty="0" err="1"/>
              <a:t>behaviour</a:t>
            </a:r>
            <a:r>
              <a:rPr lang="en-US" dirty="0"/>
              <a:t> techniques (self-monitoring), coping skills</a:t>
            </a:r>
          </a:p>
          <a:p>
            <a:r>
              <a:rPr lang="en-US" dirty="0"/>
              <a:t>Increased sessions of physical activity throughout the school week </a:t>
            </a:r>
          </a:p>
          <a:p>
            <a:r>
              <a:rPr lang="en-US" dirty="0"/>
              <a:t>Modified the food environment of schools to improve nutritional quality</a:t>
            </a:r>
          </a:p>
          <a:p>
            <a:r>
              <a:rPr lang="en-US" dirty="0"/>
              <a:t>Combined education with modifications to the school environment </a:t>
            </a:r>
          </a:p>
          <a:p>
            <a:r>
              <a:rPr lang="en-US" dirty="0"/>
              <a:t>Were universal (e.g., did not select kids based on weight or risk factors) </a:t>
            </a:r>
          </a:p>
          <a:p>
            <a:r>
              <a:rPr lang="en-US" dirty="0"/>
              <a:t>Were longer in duration</a:t>
            </a:r>
          </a:p>
          <a:p>
            <a:endParaRPr lang="en-US" dirty="0"/>
          </a:p>
        </p:txBody>
      </p:sp>
      <p:sp>
        <p:nvSpPr>
          <p:cNvPr id="4" name="Rectangle 3"/>
          <p:cNvSpPr/>
          <p:nvPr/>
        </p:nvSpPr>
        <p:spPr>
          <a:xfrm>
            <a:off x="1600200" y="6029084"/>
            <a:ext cx="3748142" cy="286232"/>
          </a:xfrm>
          <a:prstGeom prst="rect">
            <a:avLst/>
          </a:prstGeom>
        </p:spPr>
        <p:txBody>
          <a:bodyPr wrap="none">
            <a:spAutoFit/>
          </a:bodyPr>
          <a:lstStyle/>
          <a:p>
            <a:r>
              <a:rPr lang="en-US" sz="1400" dirty="0">
                <a:solidFill>
                  <a:prstClr val="black"/>
                </a:solidFill>
              </a:rPr>
              <a:t>(Public Health Ontario, </a:t>
            </a:r>
            <a:r>
              <a:rPr lang="en-US" sz="1400" dirty="0" smtClean="0">
                <a:solidFill>
                  <a:prstClr val="black"/>
                </a:solidFill>
              </a:rPr>
              <a:t>2013; SMDHU, 2013)</a:t>
            </a:r>
            <a:endParaRPr lang="en-US" dirty="0"/>
          </a:p>
        </p:txBody>
      </p:sp>
    </p:spTree>
    <p:extLst>
      <p:ext uri="{BB962C8B-B14F-4D97-AF65-F5344CB8AC3E}">
        <p14:creationId xmlns:p14="http://schemas.microsoft.com/office/powerpoint/2010/main" val="8340309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04664"/>
            <a:ext cx="7560840" cy="662136"/>
          </a:xfrm>
        </p:spPr>
        <p:txBody>
          <a:bodyPr/>
          <a:lstStyle/>
          <a:p>
            <a:r>
              <a:rPr lang="en-US" dirty="0" smtClean="0"/>
              <a:t>Healthy kids strategy</a:t>
            </a:r>
            <a:endParaRPr lang="en-US" dirty="0"/>
          </a:p>
        </p:txBody>
      </p:sp>
      <p:pic>
        <p:nvPicPr>
          <p:cNvPr id="2050" name="Picture 2"/>
          <p:cNvPicPr>
            <a:picLocks noGrp="1" noChangeAspect="1" noChangeArrowheads="1"/>
          </p:cNvPicPr>
          <p:nvPr>
            <p:ph idx="13"/>
          </p:nvPr>
        </p:nvPicPr>
        <p:blipFill>
          <a:blip r:embed="rId3">
            <a:extLst>
              <a:ext uri="{28A0092B-C50C-407E-A947-70E740481C1C}">
                <a14:useLocalDpi xmlns:a14="http://schemas.microsoft.com/office/drawing/2010/main" val="0"/>
              </a:ext>
            </a:extLst>
          </a:blip>
          <a:srcRect/>
          <a:stretch>
            <a:fillRect/>
          </a:stretch>
        </p:blipFill>
        <p:spPr bwMode="auto">
          <a:xfrm>
            <a:off x="2438400" y="1219200"/>
            <a:ext cx="3932984" cy="5046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84322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76200"/>
            <a:ext cx="9144000" cy="797243"/>
          </a:xfrm>
          <a:prstGeom prst="rect">
            <a:avLst/>
          </a:prstGeom>
          <a:solidFill>
            <a:schemeClr val="accent6">
              <a:lumMod val="75000"/>
            </a:schemeClr>
          </a:solidFill>
          <a:ln>
            <a:noFill/>
          </a:ln>
        </p:spPr>
        <p:txBody>
          <a:bodyPr wrap="square" rtlCol="0" anchor="ctr" anchorCtr="0">
            <a:noAutofit/>
          </a:bodyPr>
          <a:lstStyle/>
          <a:p>
            <a:pPr algn="l" eaLnBrk="1" fontAlgn="auto" hangingPunct="1">
              <a:lnSpc>
                <a:spcPct val="100000"/>
              </a:lnSpc>
              <a:spcBef>
                <a:spcPts val="0"/>
              </a:spcBef>
              <a:spcAft>
                <a:spcPts val="0"/>
              </a:spcAft>
              <a:buClrTx/>
              <a:buSzTx/>
              <a:buFontTx/>
              <a:buNone/>
            </a:pPr>
            <a:r>
              <a:rPr lang="en-US" sz="3400" dirty="0" smtClean="0">
                <a:solidFill>
                  <a:prstClr val="white"/>
                </a:solidFill>
                <a:latin typeface="Calibri Light" panose="020F0302020204030204" pitchFamily="34" charset="0"/>
              </a:rPr>
              <a:t>The Built Environment</a:t>
            </a:r>
            <a:endParaRPr lang="en-CA" sz="3400" dirty="0">
              <a:solidFill>
                <a:prstClr val="white"/>
              </a:solidFill>
              <a:latin typeface="Calibri Light" panose="020F0302020204030204" pitchFamily="34" charset="0"/>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986" t="14667" r="12937" b="14057"/>
          <a:stretch/>
        </p:blipFill>
        <p:spPr bwMode="auto">
          <a:xfrm>
            <a:off x="0" y="3029786"/>
            <a:ext cx="6882161" cy="3828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a:off x="0" y="914400"/>
            <a:ext cx="91440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0984" y="1219200"/>
            <a:ext cx="8744415" cy="1585049"/>
          </a:xfrm>
          <a:prstGeom prst="rect">
            <a:avLst/>
          </a:prstGeom>
          <a:noFill/>
        </p:spPr>
        <p:txBody>
          <a:bodyPr wrap="square" rtlCol="0">
            <a:spAutoFit/>
          </a:bodyPr>
          <a:lstStyle/>
          <a:p>
            <a:pPr algn="l" eaLnBrk="1" fontAlgn="auto" hangingPunct="1">
              <a:lnSpc>
                <a:spcPct val="100000"/>
              </a:lnSpc>
              <a:spcBef>
                <a:spcPts val="0"/>
              </a:spcBef>
              <a:spcAft>
                <a:spcPts val="0"/>
              </a:spcAft>
              <a:buClrTx/>
              <a:buSzTx/>
              <a:buFontTx/>
              <a:buNone/>
            </a:pPr>
            <a:r>
              <a:rPr lang="en-US" sz="2200" dirty="0" smtClean="0">
                <a:solidFill>
                  <a:prstClr val="black"/>
                </a:solidFill>
                <a:latin typeface="Calibri Light" panose="020F0302020204030204" pitchFamily="34" charset="0"/>
              </a:rPr>
              <a:t>Anything in our </a:t>
            </a:r>
            <a:r>
              <a:rPr lang="en-US" sz="2200" b="1" dirty="0" smtClean="0">
                <a:solidFill>
                  <a:prstClr val="black"/>
                </a:solidFill>
                <a:latin typeface="Calibri Light" panose="020F0302020204030204" pitchFamily="34" charset="0"/>
              </a:rPr>
              <a:t>physical environment </a:t>
            </a:r>
            <a:r>
              <a:rPr lang="en-US" sz="2200" dirty="0" smtClean="0">
                <a:solidFill>
                  <a:prstClr val="black"/>
                </a:solidFill>
                <a:latin typeface="Calibri Light" panose="020F0302020204030204" pitchFamily="34" charset="0"/>
              </a:rPr>
              <a:t>that is human-created, including:</a:t>
            </a:r>
          </a:p>
          <a:p>
            <a:pPr algn="l" eaLnBrk="1" fontAlgn="auto" hangingPunct="1">
              <a:lnSpc>
                <a:spcPct val="100000"/>
              </a:lnSpc>
              <a:spcBef>
                <a:spcPts val="0"/>
              </a:spcBef>
              <a:spcAft>
                <a:spcPts val="0"/>
              </a:spcAft>
              <a:buClrTx/>
              <a:buSzTx/>
              <a:buFontTx/>
              <a:buNone/>
            </a:pPr>
            <a:endParaRPr lang="en-US" sz="1500" dirty="0" smtClean="0">
              <a:solidFill>
                <a:prstClr val="black"/>
              </a:solidFill>
              <a:latin typeface="Calibri Light" panose="020F0302020204030204" pitchFamily="34" charset="0"/>
            </a:endParaRPr>
          </a:p>
          <a:p>
            <a:pPr marL="742950" lvl="1" indent="-285750" algn="l" eaLnBrk="1" fontAlgn="auto" hangingPunct="1">
              <a:lnSpc>
                <a:spcPct val="100000"/>
              </a:lnSpc>
              <a:spcBef>
                <a:spcPts val="0"/>
              </a:spcBef>
              <a:spcAft>
                <a:spcPts val="0"/>
              </a:spcAft>
              <a:buClrTx/>
              <a:buSzTx/>
              <a:buFont typeface="Arial" panose="020B0604020202020204" pitchFamily="34" charset="0"/>
              <a:buChar char="•"/>
            </a:pPr>
            <a:r>
              <a:rPr lang="en-US" sz="2000" dirty="0" smtClean="0">
                <a:solidFill>
                  <a:prstClr val="black"/>
                </a:solidFill>
                <a:latin typeface="Calibri Light" panose="020F0302020204030204" pitchFamily="34" charset="0"/>
              </a:rPr>
              <a:t>Land-Use Patterns</a:t>
            </a:r>
          </a:p>
          <a:p>
            <a:pPr marL="742950" lvl="1" indent="-285750" algn="l" eaLnBrk="1" fontAlgn="auto" hangingPunct="1">
              <a:lnSpc>
                <a:spcPct val="100000"/>
              </a:lnSpc>
              <a:spcBef>
                <a:spcPts val="0"/>
              </a:spcBef>
              <a:spcAft>
                <a:spcPts val="0"/>
              </a:spcAft>
              <a:buClrTx/>
              <a:buSzTx/>
              <a:buFont typeface="Arial" panose="020B0604020202020204" pitchFamily="34" charset="0"/>
              <a:buChar char="•"/>
            </a:pPr>
            <a:r>
              <a:rPr lang="en-US" sz="2000" dirty="0" smtClean="0">
                <a:solidFill>
                  <a:prstClr val="black"/>
                </a:solidFill>
                <a:latin typeface="Calibri Light" panose="020F0302020204030204" pitchFamily="34" charset="0"/>
              </a:rPr>
              <a:t>Transportation Systems </a:t>
            </a:r>
          </a:p>
          <a:p>
            <a:pPr marL="742950" lvl="1" indent="-285750" algn="l" eaLnBrk="1" fontAlgn="auto" hangingPunct="1">
              <a:lnSpc>
                <a:spcPct val="100000"/>
              </a:lnSpc>
              <a:spcBef>
                <a:spcPts val="0"/>
              </a:spcBef>
              <a:spcAft>
                <a:spcPts val="0"/>
              </a:spcAft>
              <a:buClrTx/>
              <a:buSzTx/>
              <a:buFont typeface="Arial" panose="020B0604020202020204" pitchFamily="34" charset="0"/>
              <a:buChar char="•"/>
            </a:pPr>
            <a:r>
              <a:rPr lang="en-US" sz="2000" dirty="0" smtClean="0">
                <a:solidFill>
                  <a:prstClr val="black"/>
                </a:solidFill>
                <a:latin typeface="Calibri Light" panose="020F0302020204030204" pitchFamily="34" charset="0"/>
              </a:rPr>
              <a:t>Urban Design Characteristics</a:t>
            </a:r>
            <a:endParaRPr lang="en-CA" sz="2000" dirty="0">
              <a:solidFill>
                <a:prstClr val="black"/>
              </a:solidFill>
              <a:latin typeface="Calibri Light" panose="020F0302020204030204" pitchFamily="34" charset="0"/>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8" t="14667" r="59756" b="14057"/>
          <a:stretch/>
        </p:blipFill>
        <p:spPr bwMode="auto">
          <a:xfrm>
            <a:off x="6656071" y="3029786"/>
            <a:ext cx="2487929" cy="3828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1595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escelator to the gym"/>
          <p:cNvPicPr>
            <a:picLocks noChangeAspect="1" noChangeArrowheads="1"/>
          </p:cNvPicPr>
          <p:nvPr/>
        </p:nvPicPr>
        <p:blipFill>
          <a:blip r:embed="rId3">
            <a:lum contrast="-6000"/>
            <a:extLst>
              <a:ext uri="{28A0092B-C50C-407E-A947-70E740481C1C}">
                <a14:useLocalDpi xmlns:a14="http://schemas.microsoft.com/office/drawing/2010/main" val="0"/>
              </a:ext>
            </a:extLst>
          </a:blip>
          <a:srcRect t="6064" r="7275" b="-3384"/>
          <a:stretch>
            <a:fillRect/>
          </a:stretch>
        </p:blipFill>
        <p:spPr>
          <a:xfrm>
            <a:off x="4572001" y="0"/>
            <a:ext cx="4606447" cy="3118803"/>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3" name="Content Placeholder 3"/>
          <p:cNvPicPr>
            <a:picLocks noGrp="1" noChangeAspect="1"/>
          </p:cNvPicPr>
          <p:nvPr>
            <p:ph idx="1"/>
          </p:nvPr>
        </p:nvPicPr>
        <p:blipFill rotWithShape="1">
          <a:blip r:embed="rId4">
            <a:extLst>
              <a:ext uri="{28A0092B-C50C-407E-A947-70E740481C1C}">
                <a14:useLocalDpi xmlns:a14="http://schemas.microsoft.com/office/drawing/2010/main" val="0"/>
              </a:ext>
            </a:extLst>
          </a:blip>
          <a:srcRect l="1" r="1593" b="12727"/>
          <a:stretch/>
        </p:blipFill>
        <p:spPr>
          <a:xfrm>
            <a:off x="0" y="-1"/>
            <a:ext cx="4572000" cy="2792413"/>
          </a:xfrm>
        </p:spPr>
      </p:pic>
      <p:cxnSp>
        <p:nvCxnSpPr>
          <p:cNvPr id="9" name="Straight Connector 8"/>
          <p:cNvCxnSpPr/>
          <p:nvPr/>
        </p:nvCxnSpPr>
        <p:spPr>
          <a:xfrm>
            <a:off x="0" y="4038600"/>
            <a:ext cx="91440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8194" name="Picture 2" descr="http://www.health-local.com/images/business_images/2460.jpg"/>
          <p:cNvPicPr>
            <a:picLocks noChangeAspect="1" noChangeArrowheads="1"/>
          </p:cNvPicPr>
          <p:nvPr/>
        </p:nvPicPr>
        <p:blipFill rotWithShape="1">
          <a:blip r:embed="rId5">
            <a:extLst>
              <a:ext uri="{28A0092B-C50C-407E-A947-70E740481C1C}">
                <a14:useLocalDpi xmlns:a14="http://schemas.microsoft.com/office/drawing/2010/main" val="0"/>
              </a:ext>
            </a:extLst>
          </a:blip>
          <a:srcRect t="12917" b="28501"/>
          <a:stretch/>
        </p:blipFill>
        <p:spPr bwMode="auto">
          <a:xfrm>
            <a:off x="0" y="4000500"/>
            <a:ext cx="4572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A City of Windsor parking enforcement officer is shown Tuesday, Nov. 19, 2013, in front of the Talbot Trail Public School in Windsor, Ont. The city has been handing out tickets to parents dropping off and picking up their kids while parked in no parking zones.     (DAN JANISSE/The Windsor Star)"/>
          <p:cNvPicPr>
            <a:picLocks noChangeAspect="1" noChangeArrowheads="1"/>
          </p:cNvPicPr>
          <p:nvPr/>
        </p:nvPicPr>
        <p:blipFill rotWithShape="1">
          <a:blip r:embed="rId6">
            <a:extLst>
              <a:ext uri="{28A0092B-C50C-407E-A947-70E740481C1C}">
                <a14:useLocalDpi xmlns:a14="http://schemas.microsoft.com/office/drawing/2010/main" val="0"/>
              </a:ext>
            </a:extLst>
          </a:blip>
          <a:srcRect l="24136" t="-1220" r="4213" b="9680"/>
          <a:stretch/>
        </p:blipFill>
        <p:spPr bwMode="auto">
          <a:xfrm>
            <a:off x="4572001" y="4000501"/>
            <a:ext cx="4572000" cy="28575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4556124" y="0"/>
            <a:ext cx="15877" cy="685800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0246" name="Text Box 5"/>
          <p:cNvSpPr txBox="1">
            <a:spLocks noChangeArrowheads="1"/>
          </p:cNvSpPr>
          <p:nvPr/>
        </p:nvSpPr>
        <p:spPr bwMode="auto">
          <a:xfrm>
            <a:off x="0" y="2792413"/>
            <a:ext cx="9178448" cy="1208087"/>
          </a:xfrm>
          <a:prstGeom prst="rect">
            <a:avLst/>
          </a:prstGeom>
          <a:solidFill>
            <a:schemeClr val="accent6">
              <a:lumMod val="75000"/>
            </a:schemeClr>
          </a:solidFill>
          <a:ln>
            <a:noFill/>
          </a:ln>
          <a:extLst/>
        </p:spPr>
        <p:txBody>
          <a:bodyPr wrap="square" anchor="ctr" anchorCtr="0">
            <a:no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auto" hangingPunct="1">
              <a:lnSpc>
                <a:spcPct val="100000"/>
              </a:lnSpc>
              <a:spcBef>
                <a:spcPct val="50000"/>
              </a:spcBef>
              <a:spcAft>
                <a:spcPts val="0"/>
              </a:spcAft>
              <a:buClrTx/>
              <a:buSzTx/>
              <a:buFontTx/>
              <a:buNone/>
            </a:pPr>
            <a:r>
              <a:rPr lang="en-US" altLang="en-US" dirty="0" smtClean="0">
                <a:solidFill>
                  <a:prstClr val="white"/>
                </a:solidFill>
                <a:latin typeface="Calibri Light" panose="020F0302020204030204" pitchFamily="34" charset="0"/>
                <a:cs typeface="Arial" charset="0"/>
              </a:rPr>
              <a:t>We have </a:t>
            </a:r>
            <a:r>
              <a:rPr lang="en-US" altLang="en-US" b="1" dirty="0" smtClean="0">
                <a:solidFill>
                  <a:prstClr val="white"/>
                </a:solidFill>
                <a:latin typeface="Calibri Light" panose="020F0302020204030204" pitchFamily="34" charset="0"/>
                <a:cs typeface="Arial" charset="0"/>
              </a:rPr>
              <a:t>engineered</a:t>
            </a:r>
            <a:r>
              <a:rPr lang="en-US" altLang="en-US" dirty="0" smtClean="0">
                <a:solidFill>
                  <a:prstClr val="white"/>
                </a:solidFill>
                <a:latin typeface="Calibri Light" panose="020F0302020204030204" pitchFamily="34" charset="0"/>
                <a:cs typeface="Arial" charset="0"/>
              </a:rPr>
              <a:t> physical activity out </a:t>
            </a:r>
            <a:r>
              <a:rPr lang="en-US" altLang="en-US" dirty="0">
                <a:solidFill>
                  <a:prstClr val="white"/>
                </a:solidFill>
                <a:latin typeface="Calibri Light" panose="020F0302020204030204" pitchFamily="34" charset="0"/>
                <a:cs typeface="Arial" charset="0"/>
              </a:rPr>
              <a:t>of our </a:t>
            </a:r>
            <a:r>
              <a:rPr lang="en-US" altLang="en-US" dirty="0" smtClean="0">
                <a:solidFill>
                  <a:prstClr val="white"/>
                </a:solidFill>
                <a:latin typeface="Calibri Light" panose="020F0302020204030204" pitchFamily="34" charset="0"/>
                <a:cs typeface="Arial" charset="0"/>
              </a:rPr>
              <a:t>lives.</a:t>
            </a:r>
            <a:endParaRPr lang="en-CA" altLang="en-US" dirty="0">
              <a:solidFill>
                <a:prstClr val="white"/>
              </a:solidFill>
              <a:latin typeface="Calibri Light" panose="020F0302020204030204" pitchFamily="34" charset="0"/>
              <a:cs typeface="Arial" charset="0"/>
            </a:endParaRPr>
          </a:p>
        </p:txBody>
      </p:sp>
      <p:cxnSp>
        <p:nvCxnSpPr>
          <p:cNvPr id="14" name="Straight Connector 13"/>
          <p:cNvCxnSpPr/>
          <p:nvPr/>
        </p:nvCxnSpPr>
        <p:spPr>
          <a:xfrm flipH="1" flipV="1">
            <a:off x="1" y="2792412"/>
            <a:ext cx="9144000" cy="1"/>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5876" y="4000499"/>
            <a:ext cx="9194324" cy="1"/>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2292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smdhu</a:t>
            </a:r>
            <a:r>
              <a:rPr lang="en-US" dirty="0" smtClean="0"/>
              <a:t> guidelines</a:t>
            </a:r>
            <a:endParaRPr lang="en-US" dirty="0"/>
          </a:p>
        </p:txBody>
      </p:sp>
      <p:sp>
        <p:nvSpPr>
          <p:cNvPr id="3" name="Content Placeholder 2"/>
          <p:cNvSpPr>
            <a:spLocks noGrp="1"/>
          </p:cNvSpPr>
          <p:nvPr>
            <p:ph idx="13"/>
          </p:nvPr>
        </p:nvSpPr>
        <p:spPr/>
        <p:txBody>
          <a:bodyPr/>
          <a:lstStyle/>
          <a:p>
            <a:pPr marL="0" indent="0">
              <a:buNone/>
            </a:pPr>
            <a:r>
              <a:rPr lang="en-US" dirty="0" smtClean="0"/>
              <a:t> </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371600"/>
            <a:ext cx="6857999" cy="455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77154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policy and The food industry</a:t>
            </a:r>
            <a:endParaRPr lang="en-US" dirty="0"/>
          </a:p>
        </p:txBody>
      </p:sp>
      <p:pic>
        <p:nvPicPr>
          <p:cNvPr id="5" name="Content Placeholder 4"/>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2743200" y="1371600"/>
            <a:ext cx="3392031" cy="5025231"/>
          </a:xfrm>
        </p:spPr>
      </p:pic>
    </p:spTree>
    <p:extLst>
      <p:ext uri="{BB962C8B-B14F-4D97-AF65-F5344CB8AC3E}">
        <p14:creationId xmlns:p14="http://schemas.microsoft.com/office/powerpoint/2010/main" val="2369922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Text Placeholder 2"/>
          <p:cNvSpPr>
            <a:spLocks noGrp="1"/>
          </p:cNvSpPr>
          <p:nvPr>
            <p:ph type="body" idx="1"/>
          </p:nvPr>
        </p:nvSpPr>
        <p:spPr/>
        <p:txBody>
          <a:bodyPr/>
          <a:lstStyle/>
          <a:p>
            <a:r>
              <a:rPr lang="en-US" dirty="0" smtClean="0"/>
              <a:t>Childhood Obesity	</a:t>
            </a:r>
            <a:endParaRPr lang="en-US" dirty="0"/>
          </a:p>
        </p:txBody>
      </p:sp>
    </p:spTree>
    <p:extLst>
      <p:ext uri="{BB962C8B-B14F-4D97-AF65-F5344CB8AC3E}">
        <p14:creationId xmlns:p14="http://schemas.microsoft.com/office/powerpoint/2010/main" val="4499962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772400" cy="998984"/>
          </a:xfrm>
        </p:spPr>
        <p:txBody>
          <a:bodyPr>
            <a:normAutofit fontScale="90000"/>
          </a:bodyPr>
          <a:lstStyle/>
          <a:p>
            <a:r>
              <a:rPr lang="en-US" dirty="0" smtClean="0"/>
              <a:t>How would you incorporate childhood obesity prevention into clinical practice?</a:t>
            </a:r>
            <a:endParaRPr lang="en-US" dirty="0"/>
          </a:p>
        </p:txBody>
      </p:sp>
      <p:sp>
        <p:nvSpPr>
          <p:cNvPr id="3" name="Content Placeholder 2"/>
          <p:cNvSpPr>
            <a:spLocks noGrp="1"/>
          </p:cNvSpPr>
          <p:nvPr>
            <p:ph idx="13"/>
          </p:nvPr>
        </p:nvSpPr>
        <p:spPr>
          <a:xfrm>
            <a:off x="827584" y="1600201"/>
            <a:ext cx="7560840" cy="3505200"/>
          </a:xfrm>
        </p:spPr>
        <p:txBody>
          <a:bodyPr/>
          <a:lstStyle/>
          <a:p>
            <a:endParaRPr lang="en-US" dirty="0" smtClean="0"/>
          </a:p>
          <a:p>
            <a:r>
              <a:rPr lang="en-US" dirty="0" smtClean="0"/>
              <a:t>Consistent with opportunities/tools for routine preventive care – expand from there:</a:t>
            </a:r>
          </a:p>
          <a:p>
            <a:pPr lvl="1"/>
            <a:r>
              <a:rPr lang="en-US" dirty="0" smtClean="0"/>
              <a:t>Preconception health</a:t>
            </a:r>
            <a:endParaRPr lang="en-US" dirty="0"/>
          </a:p>
          <a:p>
            <a:pPr lvl="1"/>
            <a:r>
              <a:rPr lang="en-US" dirty="0" smtClean="0"/>
              <a:t>Prenatal care</a:t>
            </a:r>
          </a:p>
          <a:p>
            <a:pPr lvl="1"/>
            <a:r>
              <a:rPr lang="en-US" dirty="0" smtClean="0"/>
              <a:t>Well baby and child &amp; adolescent immunization visits – Rourke, </a:t>
            </a:r>
            <a:r>
              <a:rPr lang="en-US" dirty="0" err="1" smtClean="0"/>
              <a:t>Greig</a:t>
            </a:r>
            <a:r>
              <a:rPr lang="en-US" dirty="0" smtClean="0"/>
              <a:t> </a:t>
            </a:r>
          </a:p>
          <a:p>
            <a:endParaRPr lang="en-US" dirty="0" smtClean="0"/>
          </a:p>
          <a:p>
            <a:r>
              <a:rPr lang="en-US" dirty="0" smtClean="0"/>
              <a:t>Address specific risk factors as arise for patients</a:t>
            </a:r>
          </a:p>
          <a:p>
            <a:endParaRPr lang="en-US" dirty="0" smtClean="0"/>
          </a:p>
          <a:p>
            <a:pPr marL="0" indent="0">
              <a:buNone/>
            </a:pPr>
            <a:endParaRPr lang="en-US" dirty="0"/>
          </a:p>
        </p:txBody>
      </p:sp>
    </p:spTree>
    <p:extLst>
      <p:ext uri="{BB962C8B-B14F-4D97-AF65-F5344CB8AC3E}">
        <p14:creationId xmlns:p14="http://schemas.microsoft.com/office/powerpoint/2010/main" val="3962778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messages</a:t>
            </a:r>
            <a:endParaRPr lang="en-US" dirty="0"/>
          </a:p>
        </p:txBody>
      </p:sp>
      <p:sp>
        <p:nvSpPr>
          <p:cNvPr id="3" name="Content Placeholder 2"/>
          <p:cNvSpPr>
            <a:spLocks noGrp="1"/>
          </p:cNvSpPr>
          <p:nvPr>
            <p:ph idx="13"/>
          </p:nvPr>
        </p:nvSpPr>
        <p:spPr/>
        <p:txBody>
          <a:bodyPr/>
          <a:lstStyle/>
          <a:p>
            <a:endParaRPr lang="en-US" dirty="0" smtClean="0"/>
          </a:p>
          <a:p>
            <a:r>
              <a:rPr lang="en-US" dirty="0" smtClean="0"/>
              <a:t>Complex causal web for childhood obesity requires solutions at multiple levels and life stages </a:t>
            </a:r>
          </a:p>
          <a:p>
            <a:endParaRPr lang="en-US" dirty="0" smtClean="0"/>
          </a:p>
          <a:p>
            <a:r>
              <a:rPr lang="en-US" dirty="0" smtClean="0"/>
              <a:t>Key roles for primary care: monitor growth, support healthy lifestyles, recognize broader context shaping lifestyles</a:t>
            </a:r>
          </a:p>
          <a:p>
            <a:endParaRPr lang="en-US" dirty="0"/>
          </a:p>
          <a:p>
            <a:r>
              <a:rPr lang="en-US" dirty="0"/>
              <a:t>Emphasize </a:t>
            </a:r>
            <a:r>
              <a:rPr lang="en-US" dirty="0" smtClean="0"/>
              <a:t>lifestyle factors (nutrition</a:t>
            </a:r>
            <a:r>
              <a:rPr lang="en-US" dirty="0"/>
              <a:t>, physical activity</a:t>
            </a:r>
            <a:r>
              <a:rPr lang="en-US" dirty="0" smtClean="0"/>
              <a:t>, sleep, </a:t>
            </a:r>
            <a:r>
              <a:rPr lang="en-US" dirty="0" err="1" smtClean="0"/>
              <a:t>etc</a:t>
            </a:r>
            <a:r>
              <a:rPr lang="en-US" dirty="0" smtClean="0"/>
              <a:t>) and good health, </a:t>
            </a:r>
            <a:r>
              <a:rPr lang="en-US" dirty="0"/>
              <a:t>more </a:t>
            </a:r>
            <a:r>
              <a:rPr lang="en-US" dirty="0" smtClean="0"/>
              <a:t>than </a:t>
            </a:r>
            <a:r>
              <a:rPr lang="en-US" dirty="0"/>
              <a:t>weight itself</a:t>
            </a:r>
          </a:p>
          <a:p>
            <a:pPr marL="0" indent="0">
              <a:buNone/>
            </a:pPr>
            <a:endParaRPr lang="en-US" dirty="0"/>
          </a:p>
        </p:txBody>
      </p:sp>
    </p:spTree>
    <p:extLst>
      <p:ext uri="{BB962C8B-B14F-4D97-AF65-F5344CB8AC3E}">
        <p14:creationId xmlns:p14="http://schemas.microsoft.com/office/powerpoint/2010/main" val="406820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definitions</a:t>
            </a:r>
            <a:endParaRPr lang="en-US" dirty="0"/>
          </a:p>
        </p:txBody>
      </p:sp>
      <p:pic>
        <p:nvPicPr>
          <p:cNvPr id="1026" name="Picture 2"/>
          <p:cNvPicPr>
            <a:picLocks noGrp="1" noChangeAspect="1" noChangeArrowheads="1"/>
          </p:cNvPicPr>
          <p:nvPr>
            <p:ph idx="13"/>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7751182" cy="376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133600" y="6019800"/>
            <a:ext cx="1518364" cy="286232"/>
          </a:xfrm>
          <a:prstGeom prst="rect">
            <a:avLst/>
          </a:prstGeom>
        </p:spPr>
        <p:txBody>
          <a:bodyPr wrap="none">
            <a:spAutoFit/>
          </a:bodyPr>
          <a:lstStyle/>
          <a:p>
            <a:pPr lvl="0" algn="l">
              <a:buClr>
                <a:prstClr val="black"/>
              </a:buClr>
            </a:pPr>
            <a:r>
              <a:rPr lang="en-US" sz="1400" dirty="0" smtClean="0">
                <a:solidFill>
                  <a:prstClr val="black"/>
                </a:solidFill>
              </a:rPr>
              <a:t>(CTFPHC</a:t>
            </a:r>
            <a:r>
              <a:rPr lang="en-US" sz="1400" dirty="0">
                <a:solidFill>
                  <a:prstClr val="black"/>
                </a:solidFill>
              </a:rPr>
              <a:t>, </a:t>
            </a:r>
            <a:r>
              <a:rPr lang="en-US" sz="1400" dirty="0" smtClean="0">
                <a:solidFill>
                  <a:prstClr val="black"/>
                </a:solidFill>
              </a:rPr>
              <a:t>2015)</a:t>
            </a:r>
            <a:endParaRPr lang="en-US" sz="1400" dirty="0">
              <a:solidFill>
                <a:prstClr val="black"/>
              </a:solidFill>
            </a:endParaRPr>
          </a:p>
        </p:txBody>
      </p:sp>
    </p:spTree>
    <p:extLst>
      <p:ext uri="{BB962C8B-B14F-4D97-AF65-F5344CB8AC3E}">
        <p14:creationId xmlns:p14="http://schemas.microsoft.com/office/powerpoint/2010/main" val="1179925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morbidity</a:t>
            </a:r>
            <a:endParaRPr lang="en-US" dirty="0"/>
          </a:p>
        </p:txBody>
      </p:sp>
      <p:sp>
        <p:nvSpPr>
          <p:cNvPr id="3" name="Content Placeholder 2"/>
          <p:cNvSpPr>
            <a:spLocks noGrp="1"/>
          </p:cNvSpPr>
          <p:nvPr>
            <p:ph idx="13"/>
          </p:nvPr>
        </p:nvSpPr>
        <p:spPr>
          <a:xfrm>
            <a:off x="762000" y="2286000"/>
            <a:ext cx="3810000" cy="4236558"/>
          </a:xfrm>
        </p:spPr>
        <p:txBody>
          <a:bodyPr>
            <a:normAutofit/>
          </a:bodyPr>
          <a:lstStyle/>
          <a:p>
            <a:pPr marL="0" indent="0">
              <a:buNone/>
            </a:pPr>
            <a:r>
              <a:rPr lang="en-US" dirty="0" smtClean="0"/>
              <a:t>In childhood and adolescence:</a:t>
            </a:r>
          </a:p>
          <a:p>
            <a:r>
              <a:rPr lang="en-US" dirty="0" smtClean="0"/>
              <a:t>Type </a:t>
            </a:r>
            <a:r>
              <a:rPr lang="en-US" dirty="0"/>
              <a:t>2 </a:t>
            </a:r>
            <a:r>
              <a:rPr lang="en-US" dirty="0" smtClean="0"/>
              <a:t>DM</a:t>
            </a:r>
          </a:p>
          <a:p>
            <a:r>
              <a:rPr lang="en-US" dirty="0" smtClean="0"/>
              <a:t>Hypertension</a:t>
            </a:r>
          </a:p>
          <a:p>
            <a:r>
              <a:rPr lang="en-US" dirty="0" smtClean="0"/>
              <a:t>Dyslipidemia </a:t>
            </a:r>
          </a:p>
          <a:p>
            <a:r>
              <a:rPr lang="en-US" dirty="0" smtClean="0"/>
              <a:t>Early puberty</a:t>
            </a:r>
          </a:p>
          <a:p>
            <a:r>
              <a:rPr lang="en-US" dirty="0" smtClean="0"/>
              <a:t>Musculoskeletal disorders and sleep apnea</a:t>
            </a:r>
          </a:p>
          <a:p>
            <a:r>
              <a:rPr lang="en-US" dirty="0" smtClean="0"/>
              <a:t>Reduced social </a:t>
            </a:r>
            <a:r>
              <a:rPr lang="en-US" dirty="0"/>
              <a:t>and psychological functioning</a:t>
            </a:r>
          </a:p>
          <a:p>
            <a:pPr marL="0" indent="0">
              <a:buNone/>
            </a:pPr>
            <a:endParaRPr lang="en-US" dirty="0" smtClean="0"/>
          </a:p>
        </p:txBody>
      </p:sp>
      <p:sp>
        <p:nvSpPr>
          <p:cNvPr id="4" name="TextBox 3"/>
          <p:cNvSpPr txBox="1"/>
          <p:nvPr/>
        </p:nvSpPr>
        <p:spPr>
          <a:xfrm>
            <a:off x="2057400" y="6090971"/>
            <a:ext cx="5029200" cy="286232"/>
          </a:xfrm>
          <a:prstGeom prst="rect">
            <a:avLst/>
          </a:prstGeom>
          <a:noFill/>
        </p:spPr>
        <p:txBody>
          <a:bodyPr wrap="square" rtlCol="0">
            <a:spAutoFit/>
          </a:bodyPr>
          <a:lstStyle/>
          <a:p>
            <a:pPr algn="l"/>
            <a:r>
              <a:rPr lang="en-US" sz="1400" dirty="0" smtClean="0"/>
              <a:t>(Circulation, 2012; CMAJ, 2015)</a:t>
            </a:r>
            <a:endParaRPr lang="en-US" sz="1400" dirty="0"/>
          </a:p>
        </p:txBody>
      </p:sp>
      <p:sp>
        <p:nvSpPr>
          <p:cNvPr id="6" name="TextBox 5"/>
          <p:cNvSpPr txBox="1"/>
          <p:nvPr/>
        </p:nvSpPr>
        <p:spPr>
          <a:xfrm>
            <a:off x="4822371" y="2286000"/>
            <a:ext cx="3587824" cy="2631490"/>
          </a:xfrm>
          <a:prstGeom prst="rect">
            <a:avLst/>
          </a:prstGeom>
          <a:noFill/>
        </p:spPr>
        <p:txBody>
          <a:bodyPr wrap="square" rtlCol="0">
            <a:spAutoFit/>
          </a:bodyPr>
          <a:lstStyle/>
          <a:p>
            <a:pPr lvl="0" algn="l" eaLnBrk="1" fontAlgn="auto" hangingPunct="1">
              <a:lnSpc>
                <a:spcPct val="100000"/>
              </a:lnSpc>
              <a:spcBef>
                <a:spcPts val="600"/>
              </a:spcBef>
              <a:spcAft>
                <a:spcPts val="0"/>
              </a:spcAft>
              <a:buClr>
                <a:srgbClr val="0D2B8D"/>
              </a:buClr>
              <a:buSzPct val="120000"/>
            </a:pPr>
            <a:r>
              <a:rPr lang="en-US" sz="2000" dirty="0">
                <a:solidFill>
                  <a:prstClr val="black"/>
                </a:solidFill>
                <a:latin typeface="Arial" pitchFamily="34" charset="0"/>
                <a:cs typeface="Arial" pitchFamily="34" charset="0"/>
              </a:rPr>
              <a:t>In adulthood:</a:t>
            </a:r>
          </a:p>
          <a:p>
            <a:pPr marL="223838" lvl="0" indent="-223838" algn="l" eaLnBrk="1" fontAlgn="auto" hangingPunct="1">
              <a:lnSpc>
                <a:spcPct val="100000"/>
              </a:lnSpc>
              <a:spcBef>
                <a:spcPts val="600"/>
              </a:spcBef>
              <a:spcAft>
                <a:spcPts val="0"/>
              </a:spcAft>
              <a:buClr>
                <a:srgbClr val="0D2B8D"/>
              </a:buClr>
              <a:buSzPct val="120000"/>
              <a:buFont typeface="Arial" panose="020B0604020202020204" pitchFamily="34" charset="0"/>
              <a:buChar char="•"/>
            </a:pPr>
            <a:r>
              <a:rPr lang="en-US" sz="2000" dirty="0">
                <a:solidFill>
                  <a:prstClr val="black"/>
                </a:solidFill>
                <a:latin typeface="Arial" pitchFamily="34" charset="0"/>
                <a:cs typeface="Arial" pitchFamily="34" charset="0"/>
              </a:rPr>
              <a:t>Adult obesity and its related consequences</a:t>
            </a:r>
          </a:p>
          <a:p>
            <a:pPr marL="223838" lvl="0" indent="-223838" algn="l" eaLnBrk="1" fontAlgn="auto" hangingPunct="1">
              <a:lnSpc>
                <a:spcPct val="100000"/>
              </a:lnSpc>
              <a:spcBef>
                <a:spcPts val="600"/>
              </a:spcBef>
              <a:spcAft>
                <a:spcPts val="0"/>
              </a:spcAft>
              <a:buClr>
                <a:srgbClr val="0D2B8D"/>
              </a:buClr>
              <a:buSzPct val="120000"/>
              <a:buFont typeface="Arial" panose="020B0604020202020204" pitchFamily="34" charset="0"/>
              <a:buChar char="•"/>
            </a:pPr>
            <a:r>
              <a:rPr lang="en-US" sz="2000" dirty="0">
                <a:solidFill>
                  <a:prstClr val="black"/>
                </a:solidFill>
                <a:latin typeface="Arial" pitchFamily="34" charset="0"/>
                <a:cs typeface="Arial" pitchFamily="34" charset="0"/>
              </a:rPr>
              <a:t>CVD </a:t>
            </a:r>
          </a:p>
          <a:p>
            <a:pPr marL="223838" lvl="0" indent="-223838" algn="l" eaLnBrk="1" fontAlgn="auto" hangingPunct="1">
              <a:lnSpc>
                <a:spcPct val="100000"/>
              </a:lnSpc>
              <a:spcBef>
                <a:spcPts val="600"/>
              </a:spcBef>
              <a:spcAft>
                <a:spcPts val="0"/>
              </a:spcAft>
              <a:buClr>
                <a:srgbClr val="0D2B8D"/>
              </a:buClr>
              <a:buSzPct val="120000"/>
              <a:buFont typeface="Arial" panose="020B0604020202020204" pitchFamily="34" charset="0"/>
              <a:buChar char="•"/>
            </a:pPr>
            <a:r>
              <a:rPr lang="en-US" sz="2000" dirty="0">
                <a:solidFill>
                  <a:prstClr val="black"/>
                </a:solidFill>
                <a:latin typeface="Arial" pitchFamily="34" charset="0"/>
                <a:cs typeface="Arial" pitchFamily="34" charset="0"/>
              </a:rPr>
              <a:t>Diabetes </a:t>
            </a:r>
          </a:p>
          <a:p>
            <a:pPr marL="223838" lvl="0" indent="-223838" algn="l" eaLnBrk="1" fontAlgn="auto" hangingPunct="1">
              <a:lnSpc>
                <a:spcPct val="100000"/>
              </a:lnSpc>
              <a:spcBef>
                <a:spcPts val="600"/>
              </a:spcBef>
              <a:spcAft>
                <a:spcPts val="0"/>
              </a:spcAft>
              <a:buClr>
                <a:srgbClr val="0D2B8D"/>
              </a:buClr>
              <a:buSzPct val="120000"/>
              <a:buFont typeface="Arial" panose="020B0604020202020204" pitchFamily="34" charset="0"/>
              <a:buChar char="•"/>
            </a:pPr>
            <a:r>
              <a:rPr lang="en-US" sz="2000" dirty="0">
                <a:solidFill>
                  <a:prstClr val="black"/>
                </a:solidFill>
                <a:latin typeface="Arial" pitchFamily="34" charset="0"/>
                <a:cs typeface="Arial" pitchFamily="34" charset="0"/>
              </a:rPr>
              <a:t>Hypertension</a:t>
            </a:r>
          </a:p>
          <a:p>
            <a:pPr marL="223838" lvl="0" indent="-223838" algn="l" eaLnBrk="1" fontAlgn="auto" hangingPunct="1">
              <a:lnSpc>
                <a:spcPct val="100000"/>
              </a:lnSpc>
              <a:spcBef>
                <a:spcPts val="600"/>
              </a:spcBef>
              <a:spcAft>
                <a:spcPts val="0"/>
              </a:spcAft>
              <a:buClr>
                <a:srgbClr val="0D2B8D"/>
              </a:buClr>
              <a:buSzPct val="120000"/>
              <a:buFont typeface="Arial" panose="020B0604020202020204" pitchFamily="34" charset="0"/>
              <a:buChar char="•"/>
            </a:pPr>
            <a:r>
              <a:rPr lang="en-US" sz="2000" dirty="0">
                <a:solidFill>
                  <a:prstClr val="black"/>
                </a:solidFill>
                <a:latin typeface="Arial" pitchFamily="34" charset="0"/>
                <a:cs typeface="Arial" pitchFamily="34" charset="0"/>
              </a:rPr>
              <a:t>Dyslipidemia</a:t>
            </a:r>
            <a:endParaRPr lang="en-CA" sz="2000" dirty="0"/>
          </a:p>
        </p:txBody>
      </p:sp>
      <p:sp>
        <p:nvSpPr>
          <p:cNvPr id="5" name="Rectangle 4"/>
          <p:cNvSpPr/>
          <p:nvPr/>
        </p:nvSpPr>
        <p:spPr>
          <a:xfrm>
            <a:off x="685800" y="1670957"/>
            <a:ext cx="4376519" cy="400110"/>
          </a:xfrm>
          <a:prstGeom prst="rect">
            <a:avLst/>
          </a:prstGeom>
        </p:spPr>
        <p:txBody>
          <a:bodyPr wrap="none">
            <a:spAutoFit/>
          </a:bodyPr>
          <a:lstStyle/>
          <a:p>
            <a:pPr lvl="0" algn="l" eaLnBrk="1" fontAlgn="auto" hangingPunct="1">
              <a:lnSpc>
                <a:spcPct val="100000"/>
              </a:lnSpc>
              <a:spcBef>
                <a:spcPts val="600"/>
              </a:spcBef>
              <a:spcAft>
                <a:spcPts val="0"/>
              </a:spcAft>
              <a:buClr>
                <a:srgbClr val="0D2B8D"/>
              </a:buClr>
              <a:buSzPct val="120000"/>
            </a:pPr>
            <a:r>
              <a:rPr lang="en-US" sz="2000" dirty="0">
                <a:solidFill>
                  <a:prstClr val="black"/>
                </a:solidFill>
                <a:latin typeface="Arial" pitchFamily="34" charset="0"/>
                <a:cs typeface="Arial" pitchFamily="34" charset="0"/>
              </a:rPr>
              <a:t>Childhood obesity is associated with:</a:t>
            </a:r>
          </a:p>
        </p:txBody>
      </p:sp>
    </p:spTree>
    <p:extLst>
      <p:ext uri="{BB962C8B-B14F-4D97-AF65-F5344CB8AC3E}">
        <p14:creationId xmlns:p14="http://schemas.microsoft.com/office/powerpoint/2010/main" val="2386604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prevalence – youth BMI</a:t>
            </a:r>
            <a:endParaRPr lang="en-US" dirty="0"/>
          </a:p>
        </p:txBody>
      </p:sp>
      <p:pic>
        <p:nvPicPr>
          <p:cNvPr id="1026" name="Picture 2"/>
          <p:cNvPicPr>
            <a:picLocks noGrp="1" noChangeAspect="1" noChangeArrowheads="1"/>
          </p:cNvPicPr>
          <p:nvPr>
            <p:ph idx="13"/>
          </p:nvPr>
        </p:nvPicPr>
        <p:blipFill>
          <a:blip r:embed="rId3">
            <a:extLst>
              <a:ext uri="{28A0092B-C50C-407E-A947-70E740481C1C}">
                <a14:useLocalDpi xmlns:a14="http://schemas.microsoft.com/office/drawing/2010/main" val="0"/>
              </a:ext>
            </a:extLst>
          </a:blip>
          <a:srcRect/>
          <a:stretch>
            <a:fillRect/>
          </a:stretch>
        </p:blipFill>
        <p:spPr bwMode="auto">
          <a:xfrm>
            <a:off x="1600200" y="1524000"/>
            <a:ext cx="5960269" cy="4459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6202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Prevalence by gender</a:t>
            </a:r>
            <a:endParaRPr lang="en-US" dirty="0"/>
          </a:p>
        </p:txBody>
      </p:sp>
      <p:pic>
        <p:nvPicPr>
          <p:cNvPr id="3074" name="Picture 2"/>
          <p:cNvPicPr>
            <a:picLocks noGrp="1" noChangeAspect="1" noChangeArrowheads="1"/>
          </p:cNvPicPr>
          <p:nvPr>
            <p:ph idx="13"/>
          </p:nvPr>
        </p:nvPicPr>
        <p:blipFill>
          <a:blip r:embed="rId3">
            <a:extLst>
              <a:ext uri="{28A0092B-C50C-407E-A947-70E740481C1C}">
                <a14:useLocalDpi xmlns:a14="http://schemas.microsoft.com/office/drawing/2010/main" val="0"/>
              </a:ext>
            </a:extLst>
          </a:blip>
          <a:srcRect/>
          <a:stretch>
            <a:fillRect/>
          </a:stretch>
        </p:blipFill>
        <p:spPr bwMode="auto">
          <a:xfrm>
            <a:off x="1676400" y="1676400"/>
            <a:ext cx="5884069" cy="4413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5584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Prevalence by income</a:t>
            </a:r>
            <a:endParaRPr lang="en-US" dirty="0"/>
          </a:p>
        </p:txBody>
      </p:sp>
      <p:pic>
        <p:nvPicPr>
          <p:cNvPr id="2050" name="Picture 2"/>
          <p:cNvPicPr>
            <a:picLocks noGrp="1" noChangeAspect="1" noChangeArrowheads="1"/>
          </p:cNvPicPr>
          <p:nvPr>
            <p:ph idx="13"/>
          </p:nvPr>
        </p:nvPicPr>
        <p:blipFill>
          <a:blip r:embed="rId3">
            <a:extLst>
              <a:ext uri="{28A0092B-C50C-407E-A947-70E740481C1C}">
                <a14:useLocalDpi xmlns:a14="http://schemas.microsoft.com/office/drawing/2010/main" val="0"/>
              </a:ext>
            </a:extLst>
          </a:blip>
          <a:srcRect/>
          <a:stretch>
            <a:fillRect/>
          </a:stretch>
        </p:blipFill>
        <p:spPr bwMode="auto">
          <a:xfrm>
            <a:off x="1676400" y="1828800"/>
            <a:ext cx="5731669" cy="4298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3412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04664"/>
            <a:ext cx="7560840" cy="662136"/>
          </a:xfrm>
        </p:spPr>
        <p:txBody>
          <a:bodyPr/>
          <a:lstStyle/>
          <a:p>
            <a:r>
              <a:rPr lang="en-US" dirty="0" smtClean="0"/>
              <a:t>Canadian prevalence </a:t>
            </a:r>
            <a:endParaRPr lang="en-US" dirty="0"/>
          </a:p>
        </p:txBody>
      </p:sp>
      <p:sp>
        <p:nvSpPr>
          <p:cNvPr id="5" name="TextBox 4"/>
          <p:cNvSpPr txBox="1"/>
          <p:nvPr/>
        </p:nvSpPr>
        <p:spPr>
          <a:xfrm>
            <a:off x="1905000" y="6496063"/>
            <a:ext cx="4114800" cy="286232"/>
          </a:xfrm>
          <a:prstGeom prst="rect">
            <a:avLst/>
          </a:prstGeom>
          <a:noFill/>
        </p:spPr>
        <p:txBody>
          <a:bodyPr wrap="square" rtlCol="0">
            <a:spAutoFit/>
          </a:bodyPr>
          <a:lstStyle/>
          <a:p>
            <a:pPr algn="l"/>
            <a:r>
              <a:rPr lang="en-US" sz="1400" dirty="0"/>
              <a:t>(</a:t>
            </a:r>
            <a:r>
              <a:rPr lang="en-US" sz="1400" dirty="0" smtClean="0"/>
              <a:t>Public Health Ontario, 2013)</a:t>
            </a:r>
            <a:endParaRPr lang="en-US" sz="1400"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148963"/>
            <a:ext cx="7543800" cy="5313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idx="13"/>
          </p:nvPr>
        </p:nvSpPr>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val="2013430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SMDHU presentation_white">
  <a:themeElements>
    <a:clrScheme name="1 smdhu">
      <a:dk1>
        <a:sysClr val="windowText" lastClr="000000"/>
      </a:dk1>
      <a:lt1>
        <a:sysClr val="window" lastClr="FFFFFF"/>
      </a:lt1>
      <a:dk2>
        <a:srgbClr val="1F497D"/>
      </a:dk2>
      <a:lt2>
        <a:srgbClr val="EEECE1"/>
      </a:lt2>
      <a:accent1>
        <a:srgbClr val="0D2B8D"/>
      </a:accent1>
      <a:accent2>
        <a:srgbClr val="1D8821"/>
      </a:accent2>
      <a:accent3>
        <a:srgbClr val="DBEFCE"/>
      </a:accent3>
      <a:accent4>
        <a:srgbClr val="9C8DC3"/>
      </a:accent4>
      <a:accent5>
        <a:srgbClr val="25A9E1"/>
      </a:accent5>
      <a:accent6>
        <a:srgbClr val="8A7967"/>
      </a:accent6>
      <a:hlink>
        <a:srgbClr val="0D2B8D"/>
      </a:hlink>
      <a:folHlink>
        <a:srgbClr val="9C8DC3"/>
      </a:folHlink>
    </a:clrScheme>
    <a:fontScheme name="SMDH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ill Sans M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ill Sans MT"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ill Sans M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ill Sans MT"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SMDHU presentation_white</Template>
  <TotalTime>3606</TotalTime>
  <Words>782</Words>
  <Application>Microsoft Office PowerPoint</Application>
  <PresentationFormat>On-screen Show (4:3)</PresentationFormat>
  <Paragraphs>181</Paragraphs>
  <Slides>31</Slides>
  <Notes>27</Notes>
  <HiddenSlides>1</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31</vt:i4>
      </vt:variant>
    </vt:vector>
  </HeadingPairs>
  <TitlesOfParts>
    <vt:vector size="44" baseType="lpstr">
      <vt:lpstr>Arial</vt:lpstr>
      <vt:lpstr>Arial Narrow</vt:lpstr>
      <vt:lpstr>Calibri</vt:lpstr>
      <vt:lpstr>Calibri Light</vt:lpstr>
      <vt:lpstr>Gill Sans MT</vt:lpstr>
      <vt:lpstr>Times New Roman</vt:lpstr>
      <vt:lpstr>Wingdings</vt:lpstr>
      <vt:lpstr>SMDHU presentation_white</vt:lpstr>
      <vt:lpstr>Custom Design</vt:lpstr>
      <vt:lpstr>1_Custom Design</vt:lpstr>
      <vt:lpstr>Office Theme</vt:lpstr>
      <vt:lpstr>1_Office Theme</vt:lpstr>
      <vt:lpstr>2_Office Theme</vt:lpstr>
      <vt:lpstr>Childhood obesity prevention</vt:lpstr>
      <vt:lpstr>outline</vt:lpstr>
      <vt:lpstr>epidemiology</vt:lpstr>
      <vt:lpstr>WHO definitions</vt:lpstr>
      <vt:lpstr>morbidity</vt:lpstr>
      <vt:lpstr>Local prevalence – youth BMI</vt:lpstr>
      <vt:lpstr>Prevalence by gender</vt:lpstr>
      <vt:lpstr>Prevalence by income</vt:lpstr>
      <vt:lpstr>Canadian prevalence </vt:lpstr>
      <vt:lpstr>Canadian prevalence by age group</vt:lpstr>
      <vt:lpstr>causes</vt:lpstr>
      <vt:lpstr> </vt:lpstr>
      <vt:lpstr> </vt:lpstr>
      <vt:lpstr>Prevention</vt:lpstr>
      <vt:lpstr> Recommendations for growth monitoring, and prevention and management of overweight and obesity in children and youth in primary care  Canadian Task Force on Preventive Health Care, CMAJ, April 2015 </vt:lpstr>
      <vt:lpstr> </vt:lpstr>
      <vt:lpstr> </vt:lpstr>
      <vt:lpstr>PowerPoint Presentation</vt:lpstr>
      <vt:lpstr>Nutristep</vt:lpstr>
      <vt:lpstr>Addressing other causes of Child obesity</vt:lpstr>
      <vt:lpstr>Weight bias</vt:lpstr>
      <vt:lpstr> </vt:lpstr>
      <vt:lpstr>Effective public health interventions </vt:lpstr>
      <vt:lpstr>Effective public health interventions </vt:lpstr>
      <vt:lpstr>Healthy kids strategy</vt:lpstr>
      <vt:lpstr>PowerPoint Presentation</vt:lpstr>
      <vt:lpstr>PowerPoint Presentation</vt:lpstr>
      <vt:lpstr> smdhu guidelines</vt:lpstr>
      <vt:lpstr>Food policy and The food industry</vt:lpstr>
      <vt:lpstr>How would you incorporate childhood obesity prevention into clinical practice?</vt:lpstr>
      <vt:lpstr>Take home messages</vt:lpstr>
    </vt:vector>
  </TitlesOfParts>
  <Company>Simcoe Muskoka District Health Unit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Simon, Lisa</dc:creator>
  <cp:lastModifiedBy>Klanert, Marlene</cp:lastModifiedBy>
  <cp:revision>289</cp:revision>
  <cp:lastPrinted>2014-02-18T13:54:54Z</cp:lastPrinted>
  <dcterms:created xsi:type="dcterms:W3CDTF">2014-06-06T15:39:48Z</dcterms:created>
  <dcterms:modified xsi:type="dcterms:W3CDTF">2016-05-03T19:24:37Z</dcterms:modified>
</cp:coreProperties>
</file>