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77" r:id="rId2"/>
  </p:sldMasterIdLst>
  <p:notesMasterIdLst>
    <p:notesMasterId r:id="rId20"/>
  </p:notesMasterIdLst>
  <p:handoutMasterIdLst>
    <p:handoutMasterId r:id="rId21"/>
  </p:handoutMasterIdLst>
  <p:sldIdLst>
    <p:sldId id="1016" r:id="rId3"/>
    <p:sldId id="1082" r:id="rId4"/>
    <p:sldId id="1078" r:id="rId5"/>
    <p:sldId id="1050" r:id="rId6"/>
    <p:sldId id="1058" r:id="rId7"/>
    <p:sldId id="1077" r:id="rId8"/>
    <p:sldId id="1039" r:id="rId9"/>
    <p:sldId id="1059" r:id="rId10"/>
    <p:sldId id="1062" r:id="rId11"/>
    <p:sldId id="1061" r:id="rId12"/>
    <p:sldId id="1066" r:id="rId13"/>
    <p:sldId id="1053" r:id="rId14"/>
    <p:sldId id="1054" r:id="rId15"/>
    <p:sldId id="1083" r:id="rId16"/>
    <p:sldId id="1069" r:id="rId17"/>
    <p:sldId id="1068" r:id="rId18"/>
    <p:sldId id="1076" r:id="rId1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itchFamily="2" charset="2"/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itchFamily="2" charset="2"/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itchFamily="2" charset="2"/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itchFamily="2" charset="2"/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itchFamily="2" charset="2"/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harmal, Aamir" initials="BA" lastIdx="2" clrIdx="0">
    <p:extLst>
      <p:ext uri="{19B8F6BF-5375-455C-9EA6-DF929625EA0E}">
        <p15:presenceInfo xmlns:p15="http://schemas.microsoft.com/office/powerpoint/2012/main" userId="S-1-5-21-1417243582-51103316-2469564087-81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99FF"/>
    <a:srgbClr val="FF0000"/>
    <a:srgbClr val="000000"/>
    <a:srgbClr val="3333FF"/>
    <a:srgbClr val="FFFF00"/>
    <a:srgbClr val="6699FF"/>
    <a:srgbClr val="7E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56" autoAdjust="0"/>
    <p:restoredTop sz="72134" autoAdjust="0"/>
  </p:normalViewPr>
  <p:slideViewPr>
    <p:cSldViewPr>
      <p:cViewPr varScale="1">
        <p:scale>
          <a:sx n="63" d="100"/>
          <a:sy n="63" d="100"/>
        </p:scale>
        <p:origin x="18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2" y="29178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0" y="64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2.xml"/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F3BDF0-6223-45E4-838E-F6B1EAD713BC}" type="doc">
      <dgm:prSet loTypeId="urn:microsoft.com/office/officeart/2005/8/layout/hProcess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48E4511-5AD3-46A5-B9FB-6B390E375532}">
      <dgm:prSet phldrT="[Text]"/>
      <dgm:spPr>
        <a:solidFill>
          <a:srgbClr val="C00000"/>
        </a:solidFill>
      </dgm:spPr>
      <dgm:t>
        <a:bodyPr/>
        <a:lstStyle/>
        <a:p>
          <a:r>
            <a:rPr lang="en-CA" dirty="0" smtClean="0"/>
            <a:t>Initial Communication </a:t>
          </a:r>
          <a:endParaRPr lang="en-CA" dirty="0"/>
        </a:p>
      </dgm:t>
    </dgm:pt>
    <dgm:pt modelId="{E20E0871-051A-4FA9-A0D2-A8B8FC7B5D62}" type="parTrans" cxnId="{97C34898-ECF8-444E-AFAF-ACB50F832E2D}">
      <dgm:prSet/>
      <dgm:spPr/>
      <dgm:t>
        <a:bodyPr/>
        <a:lstStyle/>
        <a:p>
          <a:endParaRPr lang="en-CA"/>
        </a:p>
      </dgm:t>
    </dgm:pt>
    <dgm:pt modelId="{F1739DC3-EB74-4740-9ADB-3F4DFAE6F66C}" type="sibTrans" cxnId="{97C34898-ECF8-444E-AFAF-ACB50F832E2D}">
      <dgm:prSet/>
      <dgm:spPr/>
      <dgm:t>
        <a:bodyPr/>
        <a:lstStyle/>
        <a:p>
          <a:endParaRPr lang="en-CA" dirty="0"/>
        </a:p>
      </dgm:t>
    </dgm:pt>
    <dgm:pt modelId="{EF68F6C4-E4CB-4528-809A-1113F98725F5}">
      <dgm:prSet phldrT="[Text]"/>
      <dgm:spPr/>
      <dgm:t>
        <a:bodyPr/>
        <a:lstStyle/>
        <a:p>
          <a:r>
            <a:rPr lang="en-CA" dirty="0" smtClean="0"/>
            <a:t>Staff informed re: PBMA</a:t>
          </a:r>
          <a:endParaRPr lang="en-CA" dirty="0"/>
        </a:p>
      </dgm:t>
    </dgm:pt>
    <dgm:pt modelId="{8C4E0F7D-1FBD-483D-926B-60ED6C5CABC7}" type="parTrans" cxnId="{292BB34C-2CFB-41D4-A759-A008065581C1}">
      <dgm:prSet/>
      <dgm:spPr/>
      <dgm:t>
        <a:bodyPr/>
        <a:lstStyle/>
        <a:p>
          <a:endParaRPr lang="en-CA"/>
        </a:p>
      </dgm:t>
    </dgm:pt>
    <dgm:pt modelId="{FB0486E6-79D4-442B-A780-5FF403ECE633}" type="sibTrans" cxnId="{292BB34C-2CFB-41D4-A759-A008065581C1}">
      <dgm:prSet/>
      <dgm:spPr/>
      <dgm:t>
        <a:bodyPr/>
        <a:lstStyle/>
        <a:p>
          <a:endParaRPr lang="en-CA"/>
        </a:p>
      </dgm:t>
    </dgm:pt>
    <dgm:pt modelId="{8C508874-F5E2-4A25-BED7-AE889FFF0E89}">
      <dgm:prSet phldrT="[Text]"/>
      <dgm:spPr>
        <a:solidFill>
          <a:srgbClr val="C00000"/>
        </a:solidFill>
      </dgm:spPr>
      <dgm:t>
        <a:bodyPr/>
        <a:lstStyle/>
        <a:p>
          <a:r>
            <a:rPr lang="en-CA" dirty="0" smtClean="0"/>
            <a:t>Site Visit</a:t>
          </a:r>
          <a:endParaRPr lang="en-CA" dirty="0"/>
        </a:p>
      </dgm:t>
    </dgm:pt>
    <dgm:pt modelId="{A9B00068-ADF6-4E0E-A56F-6001153B207A}" type="parTrans" cxnId="{35665381-4297-474C-8CDC-40BE950ABE8E}">
      <dgm:prSet/>
      <dgm:spPr/>
      <dgm:t>
        <a:bodyPr/>
        <a:lstStyle/>
        <a:p>
          <a:endParaRPr lang="en-CA"/>
        </a:p>
      </dgm:t>
    </dgm:pt>
    <dgm:pt modelId="{E544D314-FB04-48A7-85AA-8F5CEA225C15}" type="sibTrans" cxnId="{35665381-4297-474C-8CDC-40BE950ABE8E}">
      <dgm:prSet/>
      <dgm:spPr/>
      <dgm:t>
        <a:bodyPr/>
        <a:lstStyle/>
        <a:p>
          <a:endParaRPr lang="en-CA" dirty="0"/>
        </a:p>
      </dgm:t>
    </dgm:pt>
    <dgm:pt modelId="{39064F97-55BB-43FB-A28E-B0E99AD83C53}">
      <dgm:prSet phldrT="[Text]"/>
      <dgm:spPr/>
      <dgm:t>
        <a:bodyPr/>
        <a:lstStyle/>
        <a:p>
          <a:r>
            <a:rPr lang="en-CA" dirty="0" smtClean="0"/>
            <a:t>Criteria development</a:t>
          </a:r>
          <a:endParaRPr lang="en-CA" dirty="0"/>
        </a:p>
      </dgm:t>
    </dgm:pt>
    <dgm:pt modelId="{CAA0D1BB-0BB3-49C4-8221-ED7A126743CD}" type="parTrans" cxnId="{17F6465B-0AB9-453B-8A29-918C2BC737DC}">
      <dgm:prSet/>
      <dgm:spPr/>
      <dgm:t>
        <a:bodyPr/>
        <a:lstStyle/>
        <a:p>
          <a:endParaRPr lang="en-CA"/>
        </a:p>
      </dgm:t>
    </dgm:pt>
    <dgm:pt modelId="{0C9A7EF6-DB43-4765-B980-CF7E0066B5CC}" type="sibTrans" cxnId="{17F6465B-0AB9-453B-8A29-918C2BC737DC}">
      <dgm:prSet/>
      <dgm:spPr/>
      <dgm:t>
        <a:bodyPr/>
        <a:lstStyle/>
        <a:p>
          <a:endParaRPr lang="en-CA"/>
        </a:p>
      </dgm:t>
    </dgm:pt>
    <dgm:pt modelId="{AC73749D-76DC-4AD9-BB12-20490F611247}">
      <dgm:prSet phldrT="[Text]"/>
      <dgm:spPr/>
      <dgm:t>
        <a:bodyPr/>
        <a:lstStyle/>
        <a:p>
          <a:r>
            <a:rPr lang="en-CA" dirty="0" smtClean="0"/>
            <a:t>Board Review</a:t>
          </a:r>
          <a:endParaRPr lang="en-CA" dirty="0"/>
        </a:p>
      </dgm:t>
    </dgm:pt>
    <dgm:pt modelId="{9D8181FA-B197-476B-84E3-97EC781C0F8F}" type="parTrans" cxnId="{5DDBBD8E-2396-452D-9AB2-E8F282DFAA38}">
      <dgm:prSet/>
      <dgm:spPr/>
      <dgm:t>
        <a:bodyPr/>
        <a:lstStyle/>
        <a:p>
          <a:endParaRPr lang="en-CA"/>
        </a:p>
      </dgm:t>
    </dgm:pt>
    <dgm:pt modelId="{EA9866E7-9806-4F33-B188-4FF4FD321849}" type="sibTrans" cxnId="{5DDBBD8E-2396-452D-9AB2-E8F282DFAA38}">
      <dgm:prSet/>
      <dgm:spPr/>
      <dgm:t>
        <a:bodyPr/>
        <a:lstStyle/>
        <a:p>
          <a:endParaRPr lang="en-CA" dirty="0"/>
        </a:p>
      </dgm:t>
    </dgm:pt>
    <dgm:pt modelId="{1F2BC220-F875-4850-A842-77624F619DA7}">
      <dgm:prSet phldrT="[Text]"/>
      <dgm:spPr/>
      <dgm:t>
        <a:bodyPr/>
        <a:lstStyle/>
        <a:p>
          <a:r>
            <a:rPr lang="en-CA" dirty="0" smtClean="0"/>
            <a:t>Criteria review</a:t>
          </a:r>
          <a:endParaRPr lang="en-CA" dirty="0"/>
        </a:p>
      </dgm:t>
    </dgm:pt>
    <dgm:pt modelId="{C7AF5C93-8830-466C-A378-9904B4E6CB6E}" type="parTrans" cxnId="{95AAB912-B565-43F6-9DFB-075BAD456498}">
      <dgm:prSet/>
      <dgm:spPr/>
      <dgm:t>
        <a:bodyPr/>
        <a:lstStyle/>
        <a:p>
          <a:endParaRPr lang="en-CA"/>
        </a:p>
      </dgm:t>
    </dgm:pt>
    <dgm:pt modelId="{DE5ED0E1-338D-430B-A7B2-73C159382432}" type="sibTrans" cxnId="{95AAB912-B565-43F6-9DFB-075BAD456498}">
      <dgm:prSet/>
      <dgm:spPr/>
      <dgm:t>
        <a:bodyPr/>
        <a:lstStyle/>
        <a:p>
          <a:endParaRPr lang="en-CA"/>
        </a:p>
      </dgm:t>
    </dgm:pt>
    <dgm:pt modelId="{4128F927-5680-4EF3-A0DB-F644D16D364F}">
      <dgm:prSet phldrT="[Text]"/>
      <dgm:spPr/>
      <dgm:t>
        <a:bodyPr/>
        <a:lstStyle/>
        <a:p>
          <a:r>
            <a:rPr lang="en-CA" dirty="0" smtClean="0"/>
            <a:t>Proposals</a:t>
          </a:r>
          <a:endParaRPr lang="en-CA" dirty="0"/>
        </a:p>
      </dgm:t>
    </dgm:pt>
    <dgm:pt modelId="{2CA35CC0-D992-4B47-8F4E-013C49D88135}" type="parTrans" cxnId="{3CDAD040-2198-420B-8695-A6AE40CC5398}">
      <dgm:prSet/>
      <dgm:spPr/>
      <dgm:t>
        <a:bodyPr/>
        <a:lstStyle/>
        <a:p>
          <a:endParaRPr lang="en-CA"/>
        </a:p>
      </dgm:t>
    </dgm:pt>
    <dgm:pt modelId="{5364E9EF-124F-4E17-8BAE-FC36713A7885}" type="sibTrans" cxnId="{3CDAD040-2198-420B-8695-A6AE40CC5398}">
      <dgm:prSet/>
      <dgm:spPr/>
      <dgm:t>
        <a:bodyPr/>
        <a:lstStyle/>
        <a:p>
          <a:endParaRPr lang="en-CA" dirty="0"/>
        </a:p>
      </dgm:t>
    </dgm:pt>
    <dgm:pt modelId="{5DD0E9A7-2E94-4048-8E77-92829870078D}">
      <dgm:prSet phldrT="[Text]"/>
      <dgm:spPr/>
      <dgm:t>
        <a:bodyPr/>
        <a:lstStyle/>
        <a:p>
          <a:r>
            <a:rPr lang="en-CA" dirty="0" smtClean="0"/>
            <a:t>Exec and Board Review</a:t>
          </a:r>
          <a:endParaRPr lang="en-CA" dirty="0"/>
        </a:p>
      </dgm:t>
    </dgm:pt>
    <dgm:pt modelId="{1A7DC2EA-449D-4AD9-A1C6-CA7AFA5AF39D}" type="parTrans" cxnId="{8D2715C1-AB94-4F6E-A0EE-FA933E151237}">
      <dgm:prSet/>
      <dgm:spPr/>
      <dgm:t>
        <a:bodyPr/>
        <a:lstStyle/>
        <a:p>
          <a:endParaRPr lang="en-CA"/>
        </a:p>
      </dgm:t>
    </dgm:pt>
    <dgm:pt modelId="{6833389B-00E8-46A3-B27B-16F89C15E1ED}" type="sibTrans" cxnId="{8D2715C1-AB94-4F6E-A0EE-FA933E151237}">
      <dgm:prSet/>
      <dgm:spPr/>
      <dgm:t>
        <a:bodyPr/>
        <a:lstStyle/>
        <a:p>
          <a:endParaRPr lang="en-CA" dirty="0"/>
        </a:p>
      </dgm:t>
    </dgm:pt>
    <dgm:pt modelId="{4C257064-F226-465B-BFA6-BD5AA8D57AB5}">
      <dgm:prSet/>
      <dgm:spPr/>
      <dgm:t>
        <a:bodyPr/>
        <a:lstStyle/>
        <a:p>
          <a:r>
            <a:rPr lang="en-CA" dirty="0" smtClean="0"/>
            <a:t>Exec Committee assesses, ranks, and reviews proposals</a:t>
          </a:r>
          <a:endParaRPr lang="en-CA" dirty="0"/>
        </a:p>
      </dgm:t>
    </dgm:pt>
    <dgm:pt modelId="{22543055-0237-4471-A73E-B0FE14FE165C}" type="parTrans" cxnId="{D80F0F9A-3CB5-4155-B9BA-0A538535A38A}">
      <dgm:prSet/>
      <dgm:spPr/>
      <dgm:t>
        <a:bodyPr/>
        <a:lstStyle/>
        <a:p>
          <a:endParaRPr lang="en-CA"/>
        </a:p>
      </dgm:t>
    </dgm:pt>
    <dgm:pt modelId="{4B882242-9636-4965-B62A-CB75AC8D8B9C}" type="sibTrans" cxnId="{D80F0F9A-3CB5-4155-B9BA-0A538535A38A}">
      <dgm:prSet/>
      <dgm:spPr/>
      <dgm:t>
        <a:bodyPr/>
        <a:lstStyle/>
        <a:p>
          <a:endParaRPr lang="en-CA"/>
        </a:p>
      </dgm:t>
    </dgm:pt>
    <dgm:pt modelId="{F5610FFF-6AF2-4E88-946E-02A090CF08F7}">
      <dgm:prSet/>
      <dgm:spPr/>
      <dgm:t>
        <a:bodyPr/>
        <a:lstStyle/>
        <a:p>
          <a:r>
            <a:rPr lang="en-CA" dirty="0" smtClean="0"/>
            <a:t>Outputs</a:t>
          </a:r>
          <a:endParaRPr lang="en-CA" dirty="0"/>
        </a:p>
      </dgm:t>
    </dgm:pt>
    <dgm:pt modelId="{82A09A09-871E-4183-B57C-68990BF65B8A}" type="parTrans" cxnId="{09BB8FC7-FB57-4DDF-84A2-8207FE5C5A85}">
      <dgm:prSet/>
      <dgm:spPr/>
      <dgm:t>
        <a:bodyPr/>
        <a:lstStyle/>
        <a:p>
          <a:endParaRPr lang="en-CA"/>
        </a:p>
      </dgm:t>
    </dgm:pt>
    <dgm:pt modelId="{4A4132A2-FEA1-4C8B-9A4B-BDF98AF8B317}" type="sibTrans" cxnId="{09BB8FC7-FB57-4DDF-84A2-8207FE5C5A85}">
      <dgm:prSet/>
      <dgm:spPr/>
      <dgm:t>
        <a:bodyPr/>
        <a:lstStyle/>
        <a:p>
          <a:endParaRPr lang="en-CA"/>
        </a:p>
      </dgm:t>
    </dgm:pt>
    <dgm:pt modelId="{2716B6CB-3BD8-491F-93D4-631A05F6361D}">
      <dgm:prSet/>
      <dgm:spPr/>
      <dgm:t>
        <a:bodyPr/>
        <a:lstStyle/>
        <a:p>
          <a:r>
            <a:rPr lang="en-CA" dirty="0" smtClean="0"/>
            <a:t>Managers draft proposals for disinvestment</a:t>
          </a:r>
          <a:endParaRPr lang="en-CA" dirty="0"/>
        </a:p>
      </dgm:t>
    </dgm:pt>
    <dgm:pt modelId="{615EF25B-B7A7-4239-BB64-49BF012EF114}" type="parTrans" cxnId="{08D4525A-1FF1-4DD9-8EAE-175166C9873E}">
      <dgm:prSet/>
      <dgm:spPr/>
      <dgm:t>
        <a:bodyPr/>
        <a:lstStyle/>
        <a:p>
          <a:endParaRPr lang="en-CA"/>
        </a:p>
      </dgm:t>
    </dgm:pt>
    <dgm:pt modelId="{A1E10A18-8DBB-46B6-B64D-D9EF54BD1F53}" type="sibTrans" cxnId="{08D4525A-1FF1-4DD9-8EAE-175166C9873E}">
      <dgm:prSet/>
      <dgm:spPr/>
      <dgm:t>
        <a:bodyPr/>
        <a:lstStyle/>
        <a:p>
          <a:endParaRPr lang="en-CA"/>
        </a:p>
      </dgm:t>
    </dgm:pt>
    <dgm:pt modelId="{60B215CA-D59E-45BF-92F1-29D72A2B4C59}">
      <dgm:prSet/>
      <dgm:spPr/>
      <dgm:t>
        <a:bodyPr/>
        <a:lstStyle/>
        <a:p>
          <a:r>
            <a:rPr lang="en-CA" dirty="0" smtClean="0"/>
            <a:t>2017 Budget</a:t>
          </a:r>
          <a:endParaRPr lang="en-CA" dirty="0"/>
        </a:p>
      </dgm:t>
    </dgm:pt>
    <dgm:pt modelId="{0D7DCB55-7918-4C15-AFFF-A9F6034F4E8E}" type="parTrans" cxnId="{7FAFC038-02D9-44C2-A197-8D1BB69E2AB5}">
      <dgm:prSet/>
      <dgm:spPr/>
      <dgm:t>
        <a:bodyPr/>
        <a:lstStyle/>
        <a:p>
          <a:endParaRPr lang="en-CA"/>
        </a:p>
      </dgm:t>
    </dgm:pt>
    <dgm:pt modelId="{F1FA7869-B947-49E1-B568-40E225265883}" type="sibTrans" cxnId="{7FAFC038-02D9-44C2-A197-8D1BB69E2AB5}">
      <dgm:prSet/>
      <dgm:spPr/>
      <dgm:t>
        <a:bodyPr/>
        <a:lstStyle/>
        <a:p>
          <a:endParaRPr lang="en-CA"/>
        </a:p>
      </dgm:t>
    </dgm:pt>
    <dgm:pt modelId="{2AFD03E3-5FC0-46E1-A399-A8D502721F2E}">
      <dgm:prSet/>
      <dgm:spPr/>
      <dgm:t>
        <a:bodyPr/>
        <a:lstStyle/>
        <a:p>
          <a:r>
            <a:rPr lang="en-CA" dirty="0" smtClean="0"/>
            <a:t>Strategic Plan</a:t>
          </a:r>
          <a:endParaRPr lang="en-CA" dirty="0"/>
        </a:p>
      </dgm:t>
    </dgm:pt>
    <dgm:pt modelId="{846AA509-B086-4169-ADFF-B687AEE1C65A}" type="parTrans" cxnId="{0C5A9F92-344D-4471-BC09-94E9AC5B479C}">
      <dgm:prSet/>
      <dgm:spPr/>
      <dgm:t>
        <a:bodyPr/>
        <a:lstStyle/>
        <a:p>
          <a:endParaRPr lang="en-CA"/>
        </a:p>
      </dgm:t>
    </dgm:pt>
    <dgm:pt modelId="{75EC4622-2911-440B-AA88-8D3EC7BBB70F}" type="sibTrans" cxnId="{0C5A9F92-344D-4471-BC09-94E9AC5B479C}">
      <dgm:prSet/>
      <dgm:spPr/>
      <dgm:t>
        <a:bodyPr/>
        <a:lstStyle/>
        <a:p>
          <a:endParaRPr lang="en-CA"/>
        </a:p>
      </dgm:t>
    </dgm:pt>
    <dgm:pt modelId="{834A9FEA-2454-42E0-AF20-1F45DD3A31A2}">
      <dgm:prSet/>
      <dgm:spPr/>
      <dgm:t>
        <a:bodyPr/>
        <a:lstStyle/>
        <a:p>
          <a:r>
            <a:rPr lang="en-CA" dirty="0" smtClean="0"/>
            <a:t>2017 Op Plan</a:t>
          </a:r>
          <a:endParaRPr lang="en-CA" dirty="0"/>
        </a:p>
      </dgm:t>
    </dgm:pt>
    <dgm:pt modelId="{71E118D4-B183-4735-9274-6CEC6A956EBB}" type="parTrans" cxnId="{6A2BD7D9-4C4F-4865-ADF2-C8E9DA7AC3E5}">
      <dgm:prSet/>
      <dgm:spPr/>
      <dgm:t>
        <a:bodyPr/>
        <a:lstStyle/>
        <a:p>
          <a:endParaRPr lang="en-CA"/>
        </a:p>
      </dgm:t>
    </dgm:pt>
    <dgm:pt modelId="{18B805D6-2F10-41A9-ADDB-7F6DD789CBE9}" type="sibTrans" cxnId="{6A2BD7D9-4C4F-4865-ADF2-C8E9DA7AC3E5}">
      <dgm:prSet/>
      <dgm:spPr/>
      <dgm:t>
        <a:bodyPr/>
        <a:lstStyle/>
        <a:p>
          <a:endParaRPr lang="en-CA"/>
        </a:p>
      </dgm:t>
    </dgm:pt>
    <dgm:pt modelId="{92A84EBD-95CF-409C-9F35-B238F8657E8A}">
      <dgm:prSet phldrT="[Text]"/>
      <dgm:spPr/>
      <dgm:t>
        <a:bodyPr/>
        <a:lstStyle/>
        <a:p>
          <a:endParaRPr lang="en-CA" dirty="0"/>
        </a:p>
      </dgm:t>
    </dgm:pt>
    <dgm:pt modelId="{B2925886-5E81-4778-8BAD-A55682472271}" type="parTrans" cxnId="{B1E77C87-76A1-47C0-82ED-3A16DA0E4732}">
      <dgm:prSet/>
      <dgm:spPr/>
      <dgm:t>
        <a:bodyPr/>
        <a:lstStyle/>
        <a:p>
          <a:endParaRPr lang="en-US"/>
        </a:p>
      </dgm:t>
    </dgm:pt>
    <dgm:pt modelId="{A72D7957-A9D8-4037-9CF1-7D6068648C1A}" type="sibTrans" cxnId="{B1E77C87-76A1-47C0-82ED-3A16DA0E4732}">
      <dgm:prSet/>
      <dgm:spPr/>
      <dgm:t>
        <a:bodyPr/>
        <a:lstStyle/>
        <a:p>
          <a:endParaRPr lang="en-US"/>
        </a:p>
      </dgm:t>
    </dgm:pt>
    <dgm:pt modelId="{BDFECC4F-A04C-497A-A5BF-A751D1D02769}">
      <dgm:prSet phldrT="[Text]"/>
      <dgm:spPr/>
      <dgm:t>
        <a:bodyPr/>
        <a:lstStyle/>
        <a:p>
          <a:r>
            <a:rPr lang="en-CA" dirty="0" smtClean="0"/>
            <a:t>Communications plan</a:t>
          </a:r>
          <a:endParaRPr lang="en-CA" dirty="0"/>
        </a:p>
      </dgm:t>
    </dgm:pt>
    <dgm:pt modelId="{0B1A5BB3-5F07-4ED2-B68B-3DC9294338F1}" type="parTrans" cxnId="{B1B84724-2B51-4F18-9548-CF2D510DDAD9}">
      <dgm:prSet/>
      <dgm:spPr/>
      <dgm:t>
        <a:bodyPr/>
        <a:lstStyle/>
        <a:p>
          <a:endParaRPr lang="en-US"/>
        </a:p>
      </dgm:t>
    </dgm:pt>
    <dgm:pt modelId="{FD7FB04F-E46F-4F8C-9BF7-7181C6CCB9E3}" type="sibTrans" cxnId="{B1B84724-2B51-4F18-9548-CF2D510DDAD9}">
      <dgm:prSet/>
      <dgm:spPr/>
      <dgm:t>
        <a:bodyPr/>
        <a:lstStyle/>
        <a:p>
          <a:endParaRPr lang="en-US"/>
        </a:p>
      </dgm:t>
    </dgm:pt>
    <dgm:pt modelId="{8BDD6D9A-ECD5-47A5-97EE-FA993650A748}">
      <dgm:prSet phldrT="[Text]"/>
      <dgm:spPr/>
      <dgm:t>
        <a:bodyPr/>
        <a:lstStyle/>
        <a:p>
          <a:r>
            <a:rPr lang="en-CA" dirty="0" smtClean="0"/>
            <a:t>Presentation to managers and staff</a:t>
          </a:r>
          <a:endParaRPr lang="en-CA" dirty="0"/>
        </a:p>
      </dgm:t>
    </dgm:pt>
    <dgm:pt modelId="{015C9B2D-D40E-43C4-933D-3ACD199A1789}" type="parTrans" cxnId="{F6105D4C-F5E8-469D-AF5C-E95EAF636045}">
      <dgm:prSet/>
      <dgm:spPr/>
      <dgm:t>
        <a:bodyPr/>
        <a:lstStyle/>
        <a:p>
          <a:endParaRPr lang="en-US"/>
        </a:p>
      </dgm:t>
    </dgm:pt>
    <dgm:pt modelId="{753E8931-F2E3-480E-BC73-268EB012E2F0}" type="sibTrans" cxnId="{F6105D4C-F5E8-469D-AF5C-E95EAF636045}">
      <dgm:prSet/>
      <dgm:spPr/>
      <dgm:t>
        <a:bodyPr/>
        <a:lstStyle/>
        <a:p>
          <a:endParaRPr lang="en-US"/>
        </a:p>
      </dgm:t>
    </dgm:pt>
    <dgm:pt modelId="{C1DB8A43-AF36-4336-BC7B-68C8FD975524}">
      <dgm:prSet/>
      <dgm:spPr/>
      <dgm:t>
        <a:bodyPr/>
        <a:lstStyle/>
        <a:p>
          <a:r>
            <a:rPr lang="en-CA" dirty="0" smtClean="0"/>
            <a:t>Proposal implementations assessed</a:t>
          </a:r>
          <a:endParaRPr lang="en-CA" dirty="0"/>
        </a:p>
      </dgm:t>
    </dgm:pt>
    <dgm:pt modelId="{A095DE3A-07B2-4D56-BB88-1673B027C82B}" type="parTrans" cxnId="{291B8298-645F-4647-A16E-592085BFE1E8}">
      <dgm:prSet/>
      <dgm:spPr/>
      <dgm:t>
        <a:bodyPr/>
        <a:lstStyle/>
        <a:p>
          <a:endParaRPr lang="en-US"/>
        </a:p>
      </dgm:t>
    </dgm:pt>
    <dgm:pt modelId="{F11B3A68-5FBD-4932-8857-774974276586}" type="sibTrans" cxnId="{291B8298-645F-4647-A16E-592085BFE1E8}">
      <dgm:prSet/>
      <dgm:spPr/>
      <dgm:t>
        <a:bodyPr/>
        <a:lstStyle/>
        <a:p>
          <a:endParaRPr lang="en-US"/>
        </a:p>
      </dgm:t>
    </dgm:pt>
    <dgm:pt modelId="{1A2A715C-1318-44F7-8D9B-AF7A5100D99F}">
      <dgm:prSet/>
      <dgm:spPr/>
      <dgm:t>
        <a:bodyPr/>
        <a:lstStyle/>
        <a:p>
          <a:r>
            <a:rPr lang="en-CA" dirty="0" smtClean="0"/>
            <a:t>Directors vet proposals for presentation to Exec Committee</a:t>
          </a:r>
          <a:endParaRPr lang="en-CA" dirty="0"/>
        </a:p>
      </dgm:t>
    </dgm:pt>
    <dgm:pt modelId="{2D6D788E-A2B7-4B60-88E8-A09BE1D4E6EA}" type="parTrans" cxnId="{D58ED67E-26EE-4FF6-BBE1-F7140B13E8DD}">
      <dgm:prSet/>
      <dgm:spPr/>
      <dgm:t>
        <a:bodyPr/>
        <a:lstStyle/>
        <a:p>
          <a:endParaRPr lang="en-US"/>
        </a:p>
      </dgm:t>
    </dgm:pt>
    <dgm:pt modelId="{0F5A5136-E6A1-4A6C-AEC7-7F6651190825}" type="sibTrans" cxnId="{D58ED67E-26EE-4FF6-BBE1-F7140B13E8DD}">
      <dgm:prSet/>
      <dgm:spPr/>
      <dgm:t>
        <a:bodyPr/>
        <a:lstStyle/>
        <a:p>
          <a:endParaRPr lang="en-US"/>
        </a:p>
      </dgm:t>
    </dgm:pt>
    <dgm:pt modelId="{36837254-FC54-4699-8BE7-AFFF7F3729D5}" type="pres">
      <dgm:prSet presAssocID="{A7F3BDF0-6223-45E4-838E-F6B1EAD713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596EA8FE-BCBB-459A-9B21-1C139A5B8819}" type="pres">
      <dgm:prSet presAssocID="{A7F3BDF0-6223-45E4-838E-F6B1EAD713BC}" presName="tSp" presStyleCnt="0"/>
      <dgm:spPr/>
    </dgm:pt>
    <dgm:pt modelId="{F0D9F511-60C1-444A-89BB-FDA2C4C8415A}" type="pres">
      <dgm:prSet presAssocID="{A7F3BDF0-6223-45E4-838E-F6B1EAD713BC}" presName="bSp" presStyleCnt="0"/>
      <dgm:spPr/>
    </dgm:pt>
    <dgm:pt modelId="{7DECB795-3575-4E78-8F15-DFACBF3BDB14}" type="pres">
      <dgm:prSet presAssocID="{A7F3BDF0-6223-45E4-838E-F6B1EAD713BC}" presName="process" presStyleCnt="0"/>
      <dgm:spPr/>
    </dgm:pt>
    <dgm:pt modelId="{9B75557A-22D2-458E-BF55-A9E08B2E4A3F}" type="pres">
      <dgm:prSet presAssocID="{C48E4511-5AD3-46A5-B9FB-6B390E375532}" presName="composite1" presStyleCnt="0"/>
      <dgm:spPr/>
    </dgm:pt>
    <dgm:pt modelId="{9F47F2B4-614A-4B19-991E-3DB28FE3705A}" type="pres">
      <dgm:prSet presAssocID="{C48E4511-5AD3-46A5-B9FB-6B390E375532}" presName="dummyNode1" presStyleLbl="node1" presStyleIdx="0" presStyleCnt="6"/>
      <dgm:spPr/>
    </dgm:pt>
    <dgm:pt modelId="{ED096E9C-245A-4793-9215-D51CCDB2EDD7}" type="pres">
      <dgm:prSet presAssocID="{C48E4511-5AD3-46A5-B9FB-6B390E375532}" presName="childNode1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D17BB49-4DF1-4A98-B9E9-5DB7F2D9883A}" type="pres">
      <dgm:prSet presAssocID="{C48E4511-5AD3-46A5-B9FB-6B390E375532}" presName="childNode1tx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3D20C15-FA7F-4B9E-B891-4FC20EBF5B0B}" type="pres">
      <dgm:prSet presAssocID="{C48E4511-5AD3-46A5-B9FB-6B390E375532}" presName="parentNode1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08A8CA5-03F7-4D4D-BBFA-4FB3E096DC95}" type="pres">
      <dgm:prSet presAssocID="{C48E4511-5AD3-46A5-B9FB-6B390E375532}" presName="connSite1" presStyleCnt="0"/>
      <dgm:spPr/>
    </dgm:pt>
    <dgm:pt modelId="{D741CE71-4264-4E3A-88B7-B8667278657A}" type="pres">
      <dgm:prSet presAssocID="{F1739DC3-EB74-4740-9ADB-3F4DFAE6F66C}" presName="Name9" presStyleLbl="sibTrans2D1" presStyleIdx="0" presStyleCnt="5"/>
      <dgm:spPr/>
      <dgm:t>
        <a:bodyPr/>
        <a:lstStyle/>
        <a:p>
          <a:endParaRPr lang="en-CA"/>
        </a:p>
      </dgm:t>
    </dgm:pt>
    <dgm:pt modelId="{746328E5-B48D-46C1-9D54-2A145C514584}" type="pres">
      <dgm:prSet presAssocID="{8C508874-F5E2-4A25-BED7-AE889FFF0E89}" presName="composite2" presStyleCnt="0"/>
      <dgm:spPr/>
    </dgm:pt>
    <dgm:pt modelId="{A53D4E7A-F80B-41C5-807B-FFCAC27C016B}" type="pres">
      <dgm:prSet presAssocID="{8C508874-F5E2-4A25-BED7-AE889FFF0E89}" presName="dummyNode2" presStyleLbl="node1" presStyleIdx="0" presStyleCnt="6"/>
      <dgm:spPr/>
    </dgm:pt>
    <dgm:pt modelId="{36793BF5-FCC3-408B-8389-EDEBCD3D5891}" type="pres">
      <dgm:prSet presAssocID="{8C508874-F5E2-4A25-BED7-AE889FFF0E89}" presName="childNode2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E55A43B-7661-48C0-9F17-3DF5C5AFD971}" type="pres">
      <dgm:prSet presAssocID="{8C508874-F5E2-4A25-BED7-AE889FFF0E89}" presName="childNode2tx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F5975EE-7471-4346-B4B0-2271F1DF8422}" type="pres">
      <dgm:prSet presAssocID="{8C508874-F5E2-4A25-BED7-AE889FFF0E89}" presName="parentNode2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969EB1D-779A-4DCB-94FF-DC931E50987C}" type="pres">
      <dgm:prSet presAssocID="{8C508874-F5E2-4A25-BED7-AE889FFF0E89}" presName="connSite2" presStyleCnt="0"/>
      <dgm:spPr/>
    </dgm:pt>
    <dgm:pt modelId="{1A4F544E-839A-4288-B21D-43CDCFE382C6}" type="pres">
      <dgm:prSet presAssocID="{E544D314-FB04-48A7-85AA-8F5CEA225C15}" presName="Name18" presStyleLbl="sibTrans2D1" presStyleIdx="1" presStyleCnt="5"/>
      <dgm:spPr/>
      <dgm:t>
        <a:bodyPr/>
        <a:lstStyle/>
        <a:p>
          <a:endParaRPr lang="en-CA"/>
        </a:p>
      </dgm:t>
    </dgm:pt>
    <dgm:pt modelId="{39582F33-5CAC-4EAF-9436-AE81E6897DF5}" type="pres">
      <dgm:prSet presAssocID="{AC73749D-76DC-4AD9-BB12-20490F611247}" presName="composite1" presStyleCnt="0"/>
      <dgm:spPr/>
    </dgm:pt>
    <dgm:pt modelId="{C708794C-FB7D-4FC1-99D0-E8E20785F5E1}" type="pres">
      <dgm:prSet presAssocID="{AC73749D-76DC-4AD9-BB12-20490F611247}" presName="dummyNode1" presStyleLbl="node1" presStyleIdx="1" presStyleCnt="6"/>
      <dgm:spPr/>
    </dgm:pt>
    <dgm:pt modelId="{4A893BE8-D9DB-4AB8-9869-67413429A5B4}" type="pres">
      <dgm:prSet presAssocID="{AC73749D-76DC-4AD9-BB12-20490F611247}" presName="childNode1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B7CFAB0-5480-4979-8121-E55AE2D5E4FD}" type="pres">
      <dgm:prSet presAssocID="{AC73749D-76DC-4AD9-BB12-20490F611247}" presName="childNode1tx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ADC845-9D7A-46D1-B263-4F49438B78B0}" type="pres">
      <dgm:prSet presAssocID="{AC73749D-76DC-4AD9-BB12-20490F611247}" presName="parentNode1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0F9DC88-DE8D-40AF-83FB-8992E7A47FF2}" type="pres">
      <dgm:prSet presAssocID="{AC73749D-76DC-4AD9-BB12-20490F611247}" presName="connSite1" presStyleCnt="0"/>
      <dgm:spPr/>
    </dgm:pt>
    <dgm:pt modelId="{80A6FE3D-BAD1-4E9D-8114-516B5A9C5A04}" type="pres">
      <dgm:prSet presAssocID="{EA9866E7-9806-4F33-B188-4FF4FD321849}" presName="Name9" presStyleLbl="sibTrans2D1" presStyleIdx="2" presStyleCnt="5"/>
      <dgm:spPr/>
      <dgm:t>
        <a:bodyPr/>
        <a:lstStyle/>
        <a:p>
          <a:endParaRPr lang="en-CA"/>
        </a:p>
      </dgm:t>
    </dgm:pt>
    <dgm:pt modelId="{5B9F02B0-CD27-44DC-AC34-38E2AADD9874}" type="pres">
      <dgm:prSet presAssocID="{4128F927-5680-4EF3-A0DB-F644D16D364F}" presName="composite2" presStyleCnt="0"/>
      <dgm:spPr/>
    </dgm:pt>
    <dgm:pt modelId="{04AC1A5C-5F20-42D8-ADEC-BFC14EA5C838}" type="pres">
      <dgm:prSet presAssocID="{4128F927-5680-4EF3-A0DB-F644D16D364F}" presName="dummyNode2" presStyleLbl="node1" presStyleIdx="2" presStyleCnt="6"/>
      <dgm:spPr/>
    </dgm:pt>
    <dgm:pt modelId="{0BA12CB8-201A-470B-8F72-989F6866E007}" type="pres">
      <dgm:prSet presAssocID="{4128F927-5680-4EF3-A0DB-F644D16D364F}" presName="childNode2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C2010AE-63D2-4BF9-98B8-794A1BDE4DD3}" type="pres">
      <dgm:prSet presAssocID="{4128F927-5680-4EF3-A0DB-F644D16D364F}" presName="childNode2tx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B817C4D-FDEC-4778-96F0-FBAB9ACDA812}" type="pres">
      <dgm:prSet presAssocID="{4128F927-5680-4EF3-A0DB-F644D16D364F}" presName="parentNode2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6E398A2-B7BA-40C1-8B83-0270209EDE87}" type="pres">
      <dgm:prSet presAssocID="{4128F927-5680-4EF3-A0DB-F644D16D364F}" presName="connSite2" presStyleCnt="0"/>
      <dgm:spPr/>
    </dgm:pt>
    <dgm:pt modelId="{12054F32-44A9-4791-A398-00694E79F4FD}" type="pres">
      <dgm:prSet presAssocID="{5364E9EF-124F-4E17-8BAE-FC36713A7885}" presName="Name18" presStyleLbl="sibTrans2D1" presStyleIdx="3" presStyleCnt="5"/>
      <dgm:spPr/>
      <dgm:t>
        <a:bodyPr/>
        <a:lstStyle/>
        <a:p>
          <a:endParaRPr lang="en-CA"/>
        </a:p>
      </dgm:t>
    </dgm:pt>
    <dgm:pt modelId="{12E80F47-073A-43DB-A95B-EF3D28994422}" type="pres">
      <dgm:prSet presAssocID="{5DD0E9A7-2E94-4048-8E77-92829870078D}" presName="composite1" presStyleCnt="0"/>
      <dgm:spPr/>
    </dgm:pt>
    <dgm:pt modelId="{5E17607E-83FB-4D63-BF38-B2046FD16062}" type="pres">
      <dgm:prSet presAssocID="{5DD0E9A7-2E94-4048-8E77-92829870078D}" presName="dummyNode1" presStyleLbl="node1" presStyleIdx="3" presStyleCnt="6"/>
      <dgm:spPr/>
    </dgm:pt>
    <dgm:pt modelId="{813DBCE4-1915-4A2B-8012-305215CB32B6}" type="pres">
      <dgm:prSet presAssocID="{5DD0E9A7-2E94-4048-8E77-92829870078D}" presName="childNode1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0D9D183-16AD-4583-ABC6-089C875FFBA7}" type="pres">
      <dgm:prSet presAssocID="{5DD0E9A7-2E94-4048-8E77-92829870078D}" presName="childNode1tx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DE84CF8-2652-4543-8B74-999E85AB0D66}" type="pres">
      <dgm:prSet presAssocID="{5DD0E9A7-2E94-4048-8E77-92829870078D}" presName="parentNode1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A834F17-4FEE-4F1B-8AC0-86ECB7655A0D}" type="pres">
      <dgm:prSet presAssocID="{5DD0E9A7-2E94-4048-8E77-92829870078D}" presName="connSite1" presStyleCnt="0"/>
      <dgm:spPr/>
    </dgm:pt>
    <dgm:pt modelId="{D3C78131-8F3F-449B-B758-9C297F562293}" type="pres">
      <dgm:prSet presAssocID="{6833389B-00E8-46A3-B27B-16F89C15E1ED}" presName="Name9" presStyleLbl="sibTrans2D1" presStyleIdx="4" presStyleCnt="5"/>
      <dgm:spPr/>
      <dgm:t>
        <a:bodyPr/>
        <a:lstStyle/>
        <a:p>
          <a:endParaRPr lang="en-CA"/>
        </a:p>
      </dgm:t>
    </dgm:pt>
    <dgm:pt modelId="{77F37A06-C9F9-4B0E-94B7-40C8C10AED11}" type="pres">
      <dgm:prSet presAssocID="{F5610FFF-6AF2-4E88-946E-02A090CF08F7}" presName="composite2" presStyleCnt="0"/>
      <dgm:spPr/>
    </dgm:pt>
    <dgm:pt modelId="{CB531802-92C9-4C21-B76E-D6AE9D9C212D}" type="pres">
      <dgm:prSet presAssocID="{F5610FFF-6AF2-4E88-946E-02A090CF08F7}" presName="dummyNode2" presStyleLbl="node1" presStyleIdx="4" presStyleCnt="6"/>
      <dgm:spPr/>
    </dgm:pt>
    <dgm:pt modelId="{D9DFF418-B113-4BB2-9497-35C024F0A30C}" type="pres">
      <dgm:prSet presAssocID="{F5610FFF-6AF2-4E88-946E-02A090CF08F7}" presName="childNode2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E952042-8701-467C-BBFD-41C6FAB69546}" type="pres">
      <dgm:prSet presAssocID="{F5610FFF-6AF2-4E88-946E-02A090CF08F7}" presName="childNode2tx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96CC5D2-D3C4-4EDE-97AD-D49264B06F91}" type="pres">
      <dgm:prSet presAssocID="{F5610FFF-6AF2-4E88-946E-02A090CF08F7}" presName="parentNode2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7D2B60B-0E43-477A-B0B0-C45EE970BEB4}" type="pres">
      <dgm:prSet presAssocID="{F5610FFF-6AF2-4E88-946E-02A090CF08F7}" presName="connSite2" presStyleCnt="0"/>
      <dgm:spPr/>
    </dgm:pt>
  </dgm:ptLst>
  <dgm:cxnLst>
    <dgm:cxn modelId="{36BCE777-76D2-4DBA-9E7E-4564E5F6E76B}" type="presOf" srcId="{EA9866E7-9806-4F33-B188-4FF4FD321849}" destId="{80A6FE3D-BAD1-4E9D-8114-516B5A9C5A04}" srcOrd="0" destOrd="0" presId="urn:microsoft.com/office/officeart/2005/8/layout/hProcess4"/>
    <dgm:cxn modelId="{DC8D1FF5-1A86-4390-AD99-2E2E79860F4E}" type="presOf" srcId="{39064F97-55BB-43FB-A28E-B0E99AD83C53}" destId="{6E55A43B-7661-48C0-9F17-3DF5C5AFD971}" srcOrd="1" destOrd="0" presId="urn:microsoft.com/office/officeart/2005/8/layout/hProcess4"/>
    <dgm:cxn modelId="{D7FBFEA2-7040-4551-865F-559C386C3199}" type="presOf" srcId="{8BDD6D9A-ECD5-47A5-97EE-FA993650A748}" destId="{6E55A43B-7661-48C0-9F17-3DF5C5AFD971}" srcOrd="1" destOrd="1" presId="urn:microsoft.com/office/officeart/2005/8/layout/hProcess4"/>
    <dgm:cxn modelId="{D80F0F9A-3CB5-4155-B9BA-0A538535A38A}" srcId="{5DD0E9A7-2E94-4048-8E77-92829870078D}" destId="{4C257064-F226-465B-BFA6-BD5AA8D57AB5}" srcOrd="0" destOrd="0" parTransId="{22543055-0237-4471-A73E-B0FE14FE165C}" sibTransId="{4B882242-9636-4965-B62A-CB75AC8D8B9C}"/>
    <dgm:cxn modelId="{3EC8CCC7-E910-4086-9DBA-9A0D53B68C9D}" type="presOf" srcId="{4C257064-F226-465B-BFA6-BD5AA8D57AB5}" destId="{813DBCE4-1915-4A2B-8012-305215CB32B6}" srcOrd="0" destOrd="0" presId="urn:microsoft.com/office/officeart/2005/8/layout/hProcess4"/>
    <dgm:cxn modelId="{31907B48-B933-4B88-BEC6-90DEC776B042}" type="presOf" srcId="{EF68F6C4-E4CB-4528-809A-1113F98725F5}" destId="{AD17BB49-4DF1-4A98-B9E9-5DB7F2D9883A}" srcOrd="1" destOrd="0" presId="urn:microsoft.com/office/officeart/2005/8/layout/hProcess4"/>
    <dgm:cxn modelId="{0FD2F801-0877-431E-AE3C-550228709C27}" type="presOf" srcId="{C1DB8A43-AF36-4336-BC7B-68C8FD975524}" destId="{813DBCE4-1915-4A2B-8012-305215CB32B6}" srcOrd="0" destOrd="1" presId="urn:microsoft.com/office/officeart/2005/8/layout/hProcess4"/>
    <dgm:cxn modelId="{DF009CED-9710-4F1E-AE3C-FB63CEC14903}" type="presOf" srcId="{1F2BC220-F875-4850-A842-77624F619DA7}" destId="{4A893BE8-D9DB-4AB8-9869-67413429A5B4}" srcOrd="0" destOrd="0" presId="urn:microsoft.com/office/officeart/2005/8/layout/hProcess4"/>
    <dgm:cxn modelId="{58BECC40-2865-4840-82EA-8A1D3A858D4F}" type="presOf" srcId="{60B215CA-D59E-45BF-92F1-29D72A2B4C59}" destId="{6E952042-8701-467C-BBFD-41C6FAB69546}" srcOrd="1" destOrd="0" presId="urn:microsoft.com/office/officeart/2005/8/layout/hProcess4"/>
    <dgm:cxn modelId="{A35F1012-4D4B-4685-889B-397DC88BBCC0}" type="presOf" srcId="{C48E4511-5AD3-46A5-B9FB-6B390E375532}" destId="{93D20C15-FA7F-4B9E-B891-4FC20EBF5B0B}" srcOrd="0" destOrd="0" presId="urn:microsoft.com/office/officeart/2005/8/layout/hProcess4"/>
    <dgm:cxn modelId="{B1B84724-2B51-4F18-9548-CF2D510DDAD9}" srcId="{C48E4511-5AD3-46A5-B9FB-6B390E375532}" destId="{BDFECC4F-A04C-497A-A5BF-A751D1D02769}" srcOrd="1" destOrd="0" parTransId="{0B1A5BB3-5F07-4ED2-B68B-3DC9294338F1}" sibTransId="{FD7FB04F-E46F-4F8C-9BF7-7181C6CCB9E3}"/>
    <dgm:cxn modelId="{1A5C7CF6-D9B3-4880-B2F8-648B85E68B3D}" type="presOf" srcId="{A7F3BDF0-6223-45E4-838E-F6B1EAD713BC}" destId="{36837254-FC54-4699-8BE7-AFFF7F3729D5}" srcOrd="0" destOrd="0" presId="urn:microsoft.com/office/officeart/2005/8/layout/hProcess4"/>
    <dgm:cxn modelId="{95AAB912-B565-43F6-9DFB-075BAD456498}" srcId="{AC73749D-76DC-4AD9-BB12-20490F611247}" destId="{1F2BC220-F875-4850-A842-77624F619DA7}" srcOrd="0" destOrd="0" parTransId="{C7AF5C93-8830-466C-A378-9904B4E6CB6E}" sibTransId="{DE5ED0E1-338D-430B-A7B2-73C159382432}"/>
    <dgm:cxn modelId="{E5148D4E-07BB-4AB7-99D6-983C4A62E9B3}" type="presOf" srcId="{BDFECC4F-A04C-497A-A5BF-A751D1D02769}" destId="{ED096E9C-245A-4793-9215-D51CCDB2EDD7}" srcOrd="0" destOrd="1" presId="urn:microsoft.com/office/officeart/2005/8/layout/hProcess4"/>
    <dgm:cxn modelId="{8D925B03-DF53-4179-A896-E7DCD5198030}" type="presOf" srcId="{C1DB8A43-AF36-4336-BC7B-68C8FD975524}" destId="{80D9D183-16AD-4583-ABC6-089C875FFBA7}" srcOrd="1" destOrd="1" presId="urn:microsoft.com/office/officeart/2005/8/layout/hProcess4"/>
    <dgm:cxn modelId="{B1E77C87-76A1-47C0-82ED-3A16DA0E4732}" srcId="{C48E4511-5AD3-46A5-B9FB-6B390E375532}" destId="{92A84EBD-95CF-409C-9F35-B238F8657E8A}" srcOrd="2" destOrd="0" parTransId="{B2925886-5E81-4778-8BAD-A55682472271}" sibTransId="{A72D7957-A9D8-4037-9CF1-7D6068648C1A}"/>
    <dgm:cxn modelId="{152D9332-4872-466E-B01C-A831E0015B17}" type="presOf" srcId="{92A84EBD-95CF-409C-9F35-B238F8657E8A}" destId="{AD17BB49-4DF1-4A98-B9E9-5DB7F2D9883A}" srcOrd="1" destOrd="2" presId="urn:microsoft.com/office/officeart/2005/8/layout/hProcess4"/>
    <dgm:cxn modelId="{E3E730B9-53C4-4B5F-A3FD-AA38F1CA9EA1}" type="presOf" srcId="{5364E9EF-124F-4E17-8BAE-FC36713A7885}" destId="{12054F32-44A9-4791-A398-00694E79F4FD}" srcOrd="0" destOrd="0" presId="urn:microsoft.com/office/officeart/2005/8/layout/hProcess4"/>
    <dgm:cxn modelId="{30BBEB6F-00B6-4AB3-94EB-4B5C3FF23DC8}" type="presOf" srcId="{1A2A715C-1318-44F7-8D9B-AF7A5100D99F}" destId="{0BA12CB8-201A-470B-8F72-989F6866E007}" srcOrd="0" destOrd="1" presId="urn:microsoft.com/office/officeart/2005/8/layout/hProcess4"/>
    <dgm:cxn modelId="{3CDAD040-2198-420B-8695-A6AE40CC5398}" srcId="{A7F3BDF0-6223-45E4-838E-F6B1EAD713BC}" destId="{4128F927-5680-4EF3-A0DB-F644D16D364F}" srcOrd="3" destOrd="0" parTransId="{2CA35CC0-D992-4B47-8F4E-013C49D88135}" sibTransId="{5364E9EF-124F-4E17-8BAE-FC36713A7885}"/>
    <dgm:cxn modelId="{5F09909D-D989-4DA4-9C95-08EB171A5EF8}" type="presOf" srcId="{834A9FEA-2454-42E0-AF20-1F45DD3A31A2}" destId="{D9DFF418-B113-4BB2-9497-35C024F0A30C}" srcOrd="0" destOrd="2" presId="urn:microsoft.com/office/officeart/2005/8/layout/hProcess4"/>
    <dgm:cxn modelId="{0C5A9F92-344D-4471-BC09-94E9AC5B479C}" srcId="{F5610FFF-6AF2-4E88-946E-02A090CF08F7}" destId="{2AFD03E3-5FC0-46E1-A399-A8D502721F2E}" srcOrd="1" destOrd="0" parTransId="{846AA509-B086-4169-ADFF-B687AEE1C65A}" sibTransId="{75EC4622-2911-440B-AA88-8D3EC7BBB70F}"/>
    <dgm:cxn modelId="{FEE3B9E6-BE21-4EEB-A06F-D458831D8425}" type="presOf" srcId="{39064F97-55BB-43FB-A28E-B0E99AD83C53}" destId="{36793BF5-FCC3-408B-8389-EDEBCD3D5891}" srcOrd="0" destOrd="0" presId="urn:microsoft.com/office/officeart/2005/8/layout/hProcess4"/>
    <dgm:cxn modelId="{CF9EEDFA-215C-4AE6-8B1D-922E95C7205D}" type="presOf" srcId="{2716B6CB-3BD8-491F-93D4-631A05F6361D}" destId="{0BA12CB8-201A-470B-8F72-989F6866E007}" srcOrd="0" destOrd="0" presId="urn:microsoft.com/office/officeart/2005/8/layout/hProcess4"/>
    <dgm:cxn modelId="{F5C59E22-031A-4D95-91CE-7EB1257DB8DA}" type="presOf" srcId="{4128F927-5680-4EF3-A0DB-F644D16D364F}" destId="{2B817C4D-FDEC-4778-96F0-FBAB9ACDA812}" srcOrd="0" destOrd="0" presId="urn:microsoft.com/office/officeart/2005/8/layout/hProcess4"/>
    <dgm:cxn modelId="{AC963EB2-69A1-4A6A-9222-4FBC8B733047}" type="presOf" srcId="{EF68F6C4-E4CB-4528-809A-1113F98725F5}" destId="{ED096E9C-245A-4793-9215-D51CCDB2EDD7}" srcOrd="0" destOrd="0" presId="urn:microsoft.com/office/officeart/2005/8/layout/hProcess4"/>
    <dgm:cxn modelId="{9CB99D8A-57BD-4401-B28E-C843F2D3F806}" type="presOf" srcId="{6833389B-00E8-46A3-B27B-16F89C15E1ED}" destId="{D3C78131-8F3F-449B-B758-9C297F562293}" srcOrd="0" destOrd="0" presId="urn:microsoft.com/office/officeart/2005/8/layout/hProcess4"/>
    <dgm:cxn modelId="{8D2715C1-AB94-4F6E-A0EE-FA933E151237}" srcId="{A7F3BDF0-6223-45E4-838E-F6B1EAD713BC}" destId="{5DD0E9A7-2E94-4048-8E77-92829870078D}" srcOrd="4" destOrd="0" parTransId="{1A7DC2EA-449D-4AD9-A1C6-CA7AFA5AF39D}" sibTransId="{6833389B-00E8-46A3-B27B-16F89C15E1ED}"/>
    <dgm:cxn modelId="{385B4C55-FD95-4BD9-ADFC-31865EE8BDE2}" type="presOf" srcId="{F5610FFF-6AF2-4E88-946E-02A090CF08F7}" destId="{796CC5D2-D3C4-4EDE-97AD-D49264B06F91}" srcOrd="0" destOrd="0" presId="urn:microsoft.com/office/officeart/2005/8/layout/hProcess4"/>
    <dgm:cxn modelId="{F6105D4C-F5E8-469D-AF5C-E95EAF636045}" srcId="{8C508874-F5E2-4A25-BED7-AE889FFF0E89}" destId="{8BDD6D9A-ECD5-47A5-97EE-FA993650A748}" srcOrd="1" destOrd="0" parTransId="{015C9B2D-D40E-43C4-933D-3ACD199A1789}" sibTransId="{753E8931-F2E3-480E-BC73-268EB012E2F0}"/>
    <dgm:cxn modelId="{383DF672-6FDB-4912-ADFD-EF0F4C69C520}" type="presOf" srcId="{2AFD03E3-5FC0-46E1-A399-A8D502721F2E}" destId="{D9DFF418-B113-4BB2-9497-35C024F0A30C}" srcOrd="0" destOrd="1" presId="urn:microsoft.com/office/officeart/2005/8/layout/hProcess4"/>
    <dgm:cxn modelId="{77FB75C9-E894-4AFE-98C6-B1FE1315B8C2}" type="presOf" srcId="{60B215CA-D59E-45BF-92F1-29D72A2B4C59}" destId="{D9DFF418-B113-4BB2-9497-35C024F0A30C}" srcOrd="0" destOrd="0" presId="urn:microsoft.com/office/officeart/2005/8/layout/hProcess4"/>
    <dgm:cxn modelId="{17F6465B-0AB9-453B-8A29-918C2BC737DC}" srcId="{8C508874-F5E2-4A25-BED7-AE889FFF0E89}" destId="{39064F97-55BB-43FB-A28E-B0E99AD83C53}" srcOrd="0" destOrd="0" parTransId="{CAA0D1BB-0BB3-49C4-8221-ED7A126743CD}" sibTransId="{0C9A7EF6-DB43-4765-B980-CF7E0066B5CC}"/>
    <dgm:cxn modelId="{08D4525A-1FF1-4DD9-8EAE-175166C9873E}" srcId="{4128F927-5680-4EF3-A0DB-F644D16D364F}" destId="{2716B6CB-3BD8-491F-93D4-631A05F6361D}" srcOrd="0" destOrd="0" parTransId="{615EF25B-B7A7-4239-BB64-49BF012EF114}" sibTransId="{A1E10A18-8DBB-46B6-B64D-D9EF54BD1F53}"/>
    <dgm:cxn modelId="{292BB34C-2CFB-41D4-A759-A008065581C1}" srcId="{C48E4511-5AD3-46A5-B9FB-6B390E375532}" destId="{EF68F6C4-E4CB-4528-809A-1113F98725F5}" srcOrd="0" destOrd="0" parTransId="{8C4E0F7D-1FBD-483D-926B-60ED6C5CABC7}" sibTransId="{FB0486E6-79D4-442B-A780-5FF403ECE633}"/>
    <dgm:cxn modelId="{5DDBBD8E-2396-452D-9AB2-E8F282DFAA38}" srcId="{A7F3BDF0-6223-45E4-838E-F6B1EAD713BC}" destId="{AC73749D-76DC-4AD9-BB12-20490F611247}" srcOrd="2" destOrd="0" parTransId="{9D8181FA-B197-476B-84E3-97EC781C0F8F}" sibTransId="{EA9866E7-9806-4F33-B188-4FF4FD321849}"/>
    <dgm:cxn modelId="{35665381-4297-474C-8CDC-40BE950ABE8E}" srcId="{A7F3BDF0-6223-45E4-838E-F6B1EAD713BC}" destId="{8C508874-F5E2-4A25-BED7-AE889FFF0E89}" srcOrd="1" destOrd="0" parTransId="{A9B00068-ADF6-4E0E-A56F-6001153B207A}" sibTransId="{E544D314-FB04-48A7-85AA-8F5CEA225C15}"/>
    <dgm:cxn modelId="{A1A8B434-83B2-4EFB-AC20-019FE31B5E26}" type="presOf" srcId="{2AFD03E3-5FC0-46E1-A399-A8D502721F2E}" destId="{6E952042-8701-467C-BBFD-41C6FAB69546}" srcOrd="1" destOrd="1" presId="urn:microsoft.com/office/officeart/2005/8/layout/hProcess4"/>
    <dgm:cxn modelId="{97C34898-ECF8-444E-AFAF-ACB50F832E2D}" srcId="{A7F3BDF0-6223-45E4-838E-F6B1EAD713BC}" destId="{C48E4511-5AD3-46A5-B9FB-6B390E375532}" srcOrd="0" destOrd="0" parTransId="{E20E0871-051A-4FA9-A0D2-A8B8FC7B5D62}" sibTransId="{F1739DC3-EB74-4740-9ADB-3F4DFAE6F66C}"/>
    <dgm:cxn modelId="{AF66136E-C2DB-4B8D-9580-969B950E999A}" type="presOf" srcId="{834A9FEA-2454-42E0-AF20-1F45DD3A31A2}" destId="{6E952042-8701-467C-BBFD-41C6FAB69546}" srcOrd="1" destOrd="2" presId="urn:microsoft.com/office/officeart/2005/8/layout/hProcess4"/>
    <dgm:cxn modelId="{B435C1DD-805F-4AA0-9691-D72CD9E7B58B}" type="presOf" srcId="{5DD0E9A7-2E94-4048-8E77-92829870078D}" destId="{0DE84CF8-2652-4543-8B74-999E85AB0D66}" srcOrd="0" destOrd="0" presId="urn:microsoft.com/office/officeart/2005/8/layout/hProcess4"/>
    <dgm:cxn modelId="{09BB8FC7-FB57-4DDF-84A2-8207FE5C5A85}" srcId="{A7F3BDF0-6223-45E4-838E-F6B1EAD713BC}" destId="{F5610FFF-6AF2-4E88-946E-02A090CF08F7}" srcOrd="5" destOrd="0" parTransId="{82A09A09-871E-4183-B57C-68990BF65B8A}" sibTransId="{4A4132A2-FEA1-4C8B-9A4B-BDF98AF8B317}"/>
    <dgm:cxn modelId="{D58ED67E-26EE-4FF6-BBE1-F7140B13E8DD}" srcId="{4128F927-5680-4EF3-A0DB-F644D16D364F}" destId="{1A2A715C-1318-44F7-8D9B-AF7A5100D99F}" srcOrd="1" destOrd="0" parTransId="{2D6D788E-A2B7-4B60-88E8-A09BE1D4E6EA}" sibTransId="{0F5A5136-E6A1-4A6C-AEC7-7F6651190825}"/>
    <dgm:cxn modelId="{291B8298-645F-4647-A16E-592085BFE1E8}" srcId="{5DD0E9A7-2E94-4048-8E77-92829870078D}" destId="{C1DB8A43-AF36-4336-BC7B-68C8FD975524}" srcOrd="1" destOrd="0" parTransId="{A095DE3A-07B2-4D56-BB88-1673B027C82B}" sibTransId="{F11B3A68-5FBD-4932-8857-774974276586}"/>
    <dgm:cxn modelId="{C9F34343-2094-44FD-BE39-313EFB754451}" type="presOf" srcId="{1A2A715C-1318-44F7-8D9B-AF7A5100D99F}" destId="{0C2010AE-63D2-4BF9-98B8-794A1BDE4DD3}" srcOrd="1" destOrd="1" presId="urn:microsoft.com/office/officeart/2005/8/layout/hProcess4"/>
    <dgm:cxn modelId="{698DEAB3-8B14-4370-8A50-6CA6FE9DEE29}" type="presOf" srcId="{AC73749D-76DC-4AD9-BB12-20490F611247}" destId="{C4ADC845-9D7A-46D1-B263-4F49438B78B0}" srcOrd="0" destOrd="0" presId="urn:microsoft.com/office/officeart/2005/8/layout/hProcess4"/>
    <dgm:cxn modelId="{7FAFC038-02D9-44C2-A197-8D1BB69E2AB5}" srcId="{F5610FFF-6AF2-4E88-946E-02A090CF08F7}" destId="{60B215CA-D59E-45BF-92F1-29D72A2B4C59}" srcOrd="0" destOrd="0" parTransId="{0D7DCB55-7918-4C15-AFFF-A9F6034F4E8E}" sibTransId="{F1FA7869-B947-49E1-B568-40E225265883}"/>
    <dgm:cxn modelId="{136A067C-4463-4675-8693-44C50C3912C6}" type="presOf" srcId="{4C257064-F226-465B-BFA6-BD5AA8D57AB5}" destId="{80D9D183-16AD-4583-ABC6-089C875FFBA7}" srcOrd="1" destOrd="0" presId="urn:microsoft.com/office/officeart/2005/8/layout/hProcess4"/>
    <dgm:cxn modelId="{10F39BED-3FAF-4D99-A8E4-596BC12F3059}" type="presOf" srcId="{2716B6CB-3BD8-491F-93D4-631A05F6361D}" destId="{0C2010AE-63D2-4BF9-98B8-794A1BDE4DD3}" srcOrd="1" destOrd="0" presId="urn:microsoft.com/office/officeart/2005/8/layout/hProcess4"/>
    <dgm:cxn modelId="{AE9F0499-6DAF-462A-9482-5D5D16EE7C92}" type="presOf" srcId="{BDFECC4F-A04C-497A-A5BF-A751D1D02769}" destId="{AD17BB49-4DF1-4A98-B9E9-5DB7F2D9883A}" srcOrd="1" destOrd="1" presId="urn:microsoft.com/office/officeart/2005/8/layout/hProcess4"/>
    <dgm:cxn modelId="{CA42BCCD-70DF-4CF6-AA63-8FDA250C0420}" type="presOf" srcId="{92A84EBD-95CF-409C-9F35-B238F8657E8A}" destId="{ED096E9C-245A-4793-9215-D51CCDB2EDD7}" srcOrd="0" destOrd="2" presId="urn:microsoft.com/office/officeart/2005/8/layout/hProcess4"/>
    <dgm:cxn modelId="{EA3D43A1-6AF7-4097-957E-6815E696C85C}" type="presOf" srcId="{1F2BC220-F875-4850-A842-77624F619DA7}" destId="{8B7CFAB0-5480-4979-8121-E55AE2D5E4FD}" srcOrd="1" destOrd="0" presId="urn:microsoft.com/office/officeart/2005/8/layout/hProcess4"/>
    <dgm:cxn modelId="{3660330C-89EC-4B72-98A7-78D065B6632C}" type="presOf" srcId="{8BDD6D9A-ECD5-47A5-97EE-FA993650A748}" destId="{36793BF5-FCC3-408B-8389-EDEBCD3D5891}" srcOrd="0" destOrd="1" presId="urn:microsoft.com/office/officeart/2005/8/layout/hProcess4"/>
    <dgm:cxn modelId="{DE24D00A-1D0B-4E6B-B0A0-D8864C3C590C}" type="presOf" srcId="{F1739DC3-EB74-4740-9ADB-3F4DFAE6F66C}" destId="{D741CE71-4264-4E3A-88B7-B8667278657A}" srcOrd="0" destOrd="0" presId="urn:microsoft.com/office/officeart/2005/8/layout/hProcess4"/>
    <dgm:cxn modelId="{9A2681E9-70D5-43D2-9177-FE29470DC853}" type="presOf" srcId="{E544D314-FB04-48A7-85AA-8F5CEA225C15}" destId="{1A4F544E-839A-4288-B21D-43CDCFE382C6}" srcOrd="0" destOrd="0" presId="urn:microsoft.com/office/officeart/2005/8/layout/hProcess4"/>
    <dgm:cxn modelId="{6A2BD7D9-4C4F-4865-ADF2-C8E9DA7AC3E5}" srcId="{F5610FFF-6AF2-4E88-946E-02A090CF08F7}" destId="{834A9FEA-2454-42E0-AF20-1F45DD3A31A2}" srcOrd="2" destOrd="0" parTransId="{71E118D4-B183-4735-9274-6CEC6A956EBB}" sibTransId="{18B805D6-2F10-41A9-ADDB-7F6DD789CBE9}"/>
    <dgm:cxn modelId="{F39291BE-5C7E-4D38-BDB9-F4CDF808B6C6}" type="presOf" srcId="{8C508874-F5E2-4A25-BED7-AE889FFF0E89}" destId="{AF5975EE-7471-4346-B4B0-2271F1DF8422}" srcOrd="0" destOrd="0" presId="urn:microsoft.com/office/officeart/2005/8/layout/hProcess4"/>
    <dgm:cxn modelId="{7F814028-8FA8-4502-8CB8-7EF2D8497239}" type="presParOf" srcId="{36837254-FC54-4699-8BE7-AFFF7F3729D5}" destId="{596EA8FE-BCBB-459A-9B21-1C139A5B8819}" srcOrd="0" destOrd="0" presId="urn:microsoft.com/office/officeart/2005/8/layout/hProcess4"/>
    <dgm:cxn modelId="{47BEDEA7-151D-4E2F-B52A-74711B490303}" type="presParOf" srcId="{36837254-FC54-4699-8BE7-AFFF7F3729D5}" destId="{F0D9F511-60C1-444A-89BB-FDA2C4C8415A}" srcOrd="1" destOrd="0" presId="urn:microsoft.com/office/officeart/2005/8/layout/hProcess4"/>
    <dgm:cxn modelId="{1B1C1A75-7743-4E0C-B2C7-C4FE8D96B6EE}" type="presParOf" srcId="{36837254-FC54-4699-8BE7-AFFF7F3729D5}" destId="{7DECB795-3575-4E78-8F15-DFACBF3BDB14}" srcOrd="2" destOrd="0" presId="urn:microsoft.com/office/officeart/2005/8/layout/hProcess4"/>
    <dgm:cxn modelId="{162B1FC7-A440-4EB2-A75E-F0E43B19D7A5}" type="presParOf" srcId="{7DECB795-3575-4E78-8F15-DFACBF3BDB14}" destId="{9B75557A-22D2-458E-BF55-A9E08B2E4A3F}" srcOrd="0" destOrd="0" presId="urn:microsoft.com/office/officeart/2005/8/layout/hProcess4"/>
    <dgm:cxn modelId="{FF8A77A8-C044-471C-8554-1CA4BD0073AD}" type="presParOf" srcId="{9B75557A-22D2-458E-BF55-A9E08B2E4A3F}" destId="{9F47F2B4-614A-4B19-991E-3DB28FE3705A}" srcOrd="0" destOrd="0" presId="urn:microsoft.com/office/officeart/2005/8/layout/hProcess4"/>
    <dgm:cxn modelId="{DD6B9519-4B97-4200-91BD-848713F8D0FF}" type="presParOf" srcId="{9B75557A-22D2-458E-BF55-A9E08B2E4A3F}" destId="{ED096E9C-245A-4793-9215-D51CCDB2EDD7}" srcOrd="1" destOrd="0" presId="urn:microsoft.com/office/officeart/2005/8/layout/hProcess4"/>
    <dgm:cxn modelId="{9C7BBC58-BAEB-4ABF-96DA-2F884784DCCE}" type="presParOf" srcId="{9B75557A-22D2-458E-BF55-A9E08B2E4A3F}" destId="{AD17BB49-4DF1-4A98-B9E9-5DB7F2D9883A}" srcOrd="2" destOrd="0" presId="urn:microsoft.com/office/officeart/2005/8/layout/hProcess4"/>
    <dgm:cxn modelId="{0AF86F2E-04ED-4C81-B618-2642AD4B9BE0}" type="presParOf" srcId="{9B75557A-22D2-458E-BF55-A9E08B2E4A3F}" destId="{93D20C15-FA7F-4B9E-B891-4FC20EBF5B0B}" srcOrd="3" destOrd="0" presId="urn:microsoft.com/office/officeart/2005/8/layout/hProcess4"/>
    <dgm:cxn modelId="{F80B01E3-CDA3-4B7E-B172-14E26D539A42}" type="presParOf" srcId="{9B75557A-22D2-458E-BF55-A9E08B2E4A3F}" destId="{308A8CA5-03F7-4D4D-BBFA-4FB3E096DC95}" srcOrd="4" destOrd="0" presId="urn:microsoft.com/office/officeart/2005/8/layout/hProcess4"/>
    <dgm:cxn modelId="{CC76884E-B6DF-4283-9A1F-EB01DE2C8BDA}" type="presParOf" srcId="{7DECB795-3575-4E78-8F15-DFACBF3BDB14}" destId="{D741CE71-4264-4E3A-88B7-B8667278657A}" srcOrd="1" destOrd="0" presId="urn:microsoft.com/office/officeart/2005/8/layout/hProcess4"/>
    <dgm:cxn modelId="{4489D838-8A5A-4D5C-A6F0-7D2ACF3CA1B1}" type="presParOf" srcId="{7DECB795-3575-4E78-8F15-DFACBF3BDB14}" destId="{746328E5-B48D-46C1-9D54-2A145C514584}" srcOrd="2" destOrd="0" presId="urn:microsoft.com/office/officeart/2005/8/layout/hProcess4"/>
    <dgm:cxn modelId="{706B7BD4-AC9B-4A10-9A23-4ABA53033261}" type="presParOf" srcId="{746328E5-B48D-46C1-9D54-2A145C514584}" destId="{A53D4E7A-F80B-41C5-807B-FFCAC27C016B}" srcOrd="0" destOrd="0" presId="urn:microsoft.com/office/officeart/2005/8/layout/hProcess4"/>
    <dgm:cxn modelId="{E78EA15F-F6B6-4F49-835B-F22B72F1A574}" type="presParOf" srcId="{746328E5-B48D-46C1-9D54-2A145C514584}" destId="{36793BF5-FCC3-408B-8389-EDEBCD3D5891}" srcOrd="1" destOrd="0" presId="urn:microsoft.com/office/officeart/2005/8/layout/hProcess4"/>
    <dgm:cxn modelId="{499EBFEF-2524-4D6C-93E3-D9EEEDD0E82B}" type="presParOf" srcId="{746328E5-B48D-46C1-9D54-2A145C514584}" destId="{6E55A43B-7661-48C0-9F17-3DF5C5AFD971}" srcOrd="2" destOrd="0" presId="urn:microsoft.com/office/officeart/2005/8/layout/hProcess4"/>
    <dgm:cxn modelId="{54C047C9-8DE3-4905-810F-448BD2A8085B}" type="presParOf" srcId="{746328E5-B48D-46C1-9D54-2A145C514584}" destId="{AF5975EE-7471-4346-B4B0-2271F1DF8422}" srcOrd="3" destOrd="0" presId="urn:microsoft.com/office/officeart/2005/8/layout/hProcess4"/>
    <dgm:cxn modelId="{2FA078A5-E801-4C0C-A78E-DD7235D0F901}" type="presParOf" srcId="{746328E5-B48D-46C1-9D54-2A145C514584}" destId="{B969EB1D-779A-4DCB-94FF-DC931E50987C}" srcOrd="4" destOrd="0" presId="urn:microsoft.com/office/officeart/2005/8/layout/hProcess4"/>
    <dgm:cxn modelId="{34052D51-D874-4ABD-9E72-B288E72B5195}" type="presParOf" srcId="{7DECB795-3575-4E78-8F15-DFACBF3BDB14}" destId="{1A4F544E-839A-4288-B21D-43CDCFE382C6}" srcOrd="3" destOrd="0" presId="urn:microsoft.com/office/officeart/2005/8/layout/hProcess4"/>
    <dgm:cxn modelId="{F0C0C679-D9D4-4D05-8036-E6D22892B399}" type="presParOf" srcId="{7DECB795-3575-4E78-8F15-DFACBF3BDB14}" destId="{39582F33-5CAC-4EAF-9436-AE81E6897DF5}" srcOrd="4" destOrd="0" presId="urn:microsoft.com/office/officeart/2005/8/layout/hProcess4"/>
    <dgm:cxn modelId="{4DB8273B-5AC1-4566-924B-819F42972D41}" type="presParOf" srcId="{39582F33-5CAC-4EAF-9436-AE81E6897DF5}" destId="{C708794C-FB7D-4FC1-99D0-E8E20785F5E1}" srcOrd="0" destOrd="0" presId="urn:microsoft.com/office/officeart/2005/8/layout/hProcess4"/>
    <dgm:cxn modelId="{60140F48-6707-4019-A492-0838A2ADCC30}" type="presParOf" srcId="{39582F33-5CAC-4EAF-9436-AE81E6897DF5}" destId="{4A893BE8-D9DB-4AB8-9869-67413429A5B4}" srcOrd="1" destOrd="0" presId="urn:microsoft.com/office/officeart/2005/8/layout/hProcess4"/>
    <dgm:cxn modelId="{65AD5EB3-BBD8-4860-9EDB-FABCF12F2710}" type="presParOf" srcId="{39582F33-5CAC-4EAF-9436-AE81E6897DF5}" destId="{8B7CFAB0-5480-4979-8121-E55AE2D5E4FD}" srcOrd="2" destOrd="0" presId="urn:microsoft.com/office/officeart/2005/8/layout/hProcess4"/>
    <dgm:cxn modelId="{EC96CDBC-D607-4617-BCBB-7CE6C437C428}" type="presParOf" srcId="{39582F33-5CAC-4EAF-9436-AE81E6897DF5}" destId="{C4ADC845-9D7A-46D1-B263-4F49438B78B0}" srcOrd="3" destOrd="0" presId="urn:microsoft.com/office/officeart/2005/8/layout/hProcess4"/>
    <dgm:cxn modelId="{25B07121-C057-4FD4-8A6F-1C395CE64588}" type="presParOf" srcId="{39582F33-5CAC-4EAF-9436-AE81E6897DF5}" destId="{B0F9DC88-DE8D-40AF-83FB-8992E7A47FF2}" srcOrd="4" destOrd="0" presId="urn:microsoft.com/office/officeart/2005/8/layout/hProcess4"/>
    <dgm:cxn modelId="{D7F602DF-3B0E-494B-B93C-0FA3FE0A7962}" type="presParOf" srcId="{7DECB795-3575-4E78-8F15-DFACBF3BDB14}" destId="{80A6FE3D-BAD1-4E9D-8114-516B5A9C5A04}" srcOrd="5" destOrd="0" presId="urn:microsoft.com/office/officeart/2005/8/layout/hProcess4"/>
    <dgm:cxn modelId="{42BB3754-ED7A-422E-BAE7-C4DB2CEB3930}" type="presParOf" srcId="{7DECB795-3575-4E78-8F15-DFACBF3BDB14}" destId="{5B9F02B0-CD27-44DC-AC34-38E2AADD9874}" srcOrd="6" destOrd="0" presId="urn:microsoft.com/office/officeart/2005/8/layout/hProcess4"/>
    <dgm:cxn modelId="{1009486D-F5EF-4DFB-A33B-05BB35129521}" type="presParOf" srcId="{5B9F02B0-CD27-44DC-AC34-38E2AADD9874}" destId="{04AC1A5C-5F20-42D8-ADEC-BFC14EA5C838}" srcOrd="0" destOrd="0" presId="urn:microsoft.com/office/officeart/2005/8/layout/hProcess4"/>
    <dgm:cxn modelId="{30356DC8-08AD-4CE8-9FF3-7DB7BE647319}" type="presParOf" srcId="{5B9F02B0-CD27-44DC-AC34-38E2AADD9874}" destId="{0BA12CB8-201A-470B-8F72-989F6866E007}" srcOrd="1" destOrd="0" presId="urn:microsoft.com/office/officeart/2005/8/layout/hProcess4"/>
    <dgm:cxn modelId="{5A613372-EE32-42A5-B5DB-C05C054793E9}" type="presParOf" srcId="{5B9F02B0-CD27-44DC-AC34-38E2AADD9874}" destId="{0C2010AE-63D2-4BF9-98B8-794A1BDE4DD3}" srcOrd="2" destOrd="0" presId="urn:microsoft.com/office/officeart/2005/8/layout/hProcess4"/>
    <dgm:cxn modelId="{DADBD556-2736-437D-B575-B069C4AEB493}" type="presParOf" srcId="{5B9F02B0-CD27-44DC-AC34-38E2AADD9874}" destId="{2B817C4D-FDEC-4778-96F0-FBAB9ACDA812}" srcOrd="3" destOrd="0" presId="urn:microsoft.com/office/officeart/2005/8/layout/hProcess4"/>
    <dgm:cxn modelId="{6CEB77F7-38C3-4A28-A8FF-25D3C057D359}" type="presParOf" srcId="{5B9F02B0-CD27-44DC-AC34-38E2AADD9874}" destId="{D6E398A2-B7BA-40C1-8B83-0270209EDE87}" srcOrd="4" destOrd="0" presId="urn:microsoft.com/office/officeart/2005/8/layout/hProcess4"/>
    <dgm:cxn modelId="{BDE89404-2EDD-43B3-903F-F95858BF8A0B}" type="presParOf" srcId="{7DECB795-3575-4E78-8F15-DFACBF3BDB14}" destId="{12054F32-44A9-4791-A398-00694E79F4FD}" srcOrd="7" destOrd="0" presId="urn:microsoft.com/office/officeart/2005/8/layout/hProcess4"/>
    <dgm:cxn modelId="{3E8E419E-15D5-4A8D-836C-651051C262F1}" type="presParOf" srcId="{7DECB795-3575-4E78-8F15-DFACBF3BDB14}" destId="{12E80F47-073A-43DB-A95B-EF3D28994422}" srcOrd="8" destOrd="0" presId="urn:microsoft.com/office/officeart/2005/8/layout/hProcess4"/>
    <dgm:cxn modelId="{1084CE8E-07B1-44AE-83DD-488387AA054E}" type="presParOf" srcId="{12E80F47-073A-43DB-A95B-EF3D28994422}" destId="{5E17607E-83FB-4D63-BF38-B2046FD16062}" srcOrd="0" destOrd="0" presId="urn:microsoft.com/office/officeart/2005/8/layout/hProcess4"/>
    <dgm:cxn modelId="{EA223AD8-A212-42D0-8EF5-280037C4B921}" type="presParOf" srcId="{12E80F47-073A-43DB-A95B-EF3D28994422}" destId="{813DBCE4-1915-4A2B-8012-305215CB32B6}" srcOrd="1" destOrd="0" presId="urn:microsoft.com/office/officeart/2005/8/layout/hProcess4"/>
    <dgm:cxn modelId="{AFE9CC13-03DB-4765-ACC5-A58845FE49B1}" type="presParOf" srcId="{12E80F47-073A-43DB-A95B-EF3D28994422}" destId="{80D9D183-16AD-4583-ABC6-089C875FFBA7}" srcOrd="2" destOrd="0" presId="urn:microsoft.com/office/officeart/2005/8/layout/hProcess4"/>
    <dgm:cxn modelId="{A0C4CA7C-5D94-430A-AC73-9862A62C0316}" type="presParOf" srcId="{12E80F47-073A-43DB-A95B-EF3D28994422}" destId="{0DE84CF8-2652-4543-8B74-999E85AB0D66}" srcOrd="3" destOrd="0" presId="urn:microsoft.com/office/officeart/2005/8/layout/hProcess4"/>
    <dgm:cxn modelId="{4A067C07-400D-4A4C-A55F-BBD2D0F94645}" type="presParOf" srcId="{12E80F47-073A-43DB-A95B-EF3D28994422}" destId="{CA834F17-4FEE-4F1B-8AC0-86ECB7655A0D}" srcOrd="4" destOrd="0" presId="urn:microsoft.com/office/officeart/2005/8/layout/hProcess4"/>
    <dgm:cxn modelId="{4EB94DC9-7443-4E85-8000-E0D71042AF4E}" type="presParOf" srcId="{7DECB795-3575-4E78-8F15-DFACBF3BDB14}" destId="{D3C78131-8F3F-449B-B758-9C297F562293}" srcOrd="9" destOrd="0" presId="urn:microsoft.com/office/officeart/2005/8/layout/hProcess4"/>
    <dgm:cxn modelId="{5FAD3051-4512-4C93-BD18-2B06E8C43CAE}" type="presParOf" srcId="{7DECB795-3575-4E78-8F15-DFACBF3BDB14}" destId="{77F37A06-C9F9-4B0E-94B7-40C8C10AED11}" srcOrd="10" destOrd="0" presId="urn:microsoft.com/office/officeart/2005/8/layout/hProcess4"/>
    <dgm:cxn modelId="{656EBB29-1E19-43AD-A30F-0BE7EB56436B}" type="presParOf" srcId="{77F37A06-C9F9-4B0E-94B7-40C8C10AED11}" destId="{CB531802-92C9-4C21-B76E-D6AE9D9C212D}" srcOrd="0" destOrd="0" presId="urn:microsoft.com/office/officeart/2005/8/layout/hProcess4"/>
    <dgm:cxn modelId="{91BCC2B4-1786-4268-8878-C8B7F4F0B4AA}" type="presParOf" srcId="{77F37A06-C9F9-4B0E-94B7-40C8C10AED11}" destId="{D9DFF418-B113-4BB2-9497-35C024F0A30C}" srcOrd="1" destOrd="0" presId="urn:microsoft.com/office/officeart/2005/8/layout/hProcess4"/>
    <dgm:cxn modelId="{0086F442-6E5E-4E62-AB93-8FFBCD933620}" type="presParOf" srcId="{77F37A06-C9F9-4B0E-94B7-40C8C10AED11}" destId="{6E952042-8701-467C-BBFD-41C6FAB69546}" srcOrd="2" destOrd="0" presId="urn:microsoft.com/office/officeart/2005/8/layout/hProcess4"/>
    <dgm:cxn modelId="{E9ADCA78-81E3-4F44-8519-52127F31FB39}" type="presParOf" srcId="{77F37A06-C9F9-4B0E-94B7-40C8C10AED11}" destId="{796CC5D2-D3C4-4EDE-97AD-D49264B06F91}" srcOrd="3" destOrd="0" presId="urn:microsoft.com/office/officeart/2005/8/layout/hProcess4"/>
    <dgm:cxn modelId="{7FE7DF57-B098-40C7-8538-0379D53F1DCF}" type="presParOf" srcId="{77F37A06-C9F9-4B0E-94B7-40C8C10AED11}" destId="{77D2B60B-0E43-477A-B0B0-C45EE970BEB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96E9C-245A-4793-9215-D51CCDB2EDD7}">
      <dsp:nvSpPr>
        <dsp:cNvPr id="0" name=""/>
        <dsp:cNvSpPr/>
      </dsp:nvSpPr>
      <dsp:spPr>
        <a:xfrm>
          <a:off x="1330" y="1465206"/>
          <a:ext cx="1195062" cy="985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800" kern="1200" dirty="0" smtClean="0"/>
            <a:t>Staff informed re: PBMA</a:t>
          </a:r>
          <a:endParaRPr lang="en-CA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800" kern="1200" dirty="0" smtClean="0"/>
            <a:t>Communications plan</a:t>
          </a:r>
          <a:endParaRPr lang="en-CA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CA" sz="800" kern="1200" dirty="0"/>
        </a:p>
      </dsp:txBody>
      <dsp:txXfrm>
        <a:off x="24013" y="1487889"/>
        <a:ext cx="1149696" cy="729094"/>
      </dsp:txXfrm>
    </dsp:sp>
    <dsp:sp modelId="{D741CE71-4264-4E3A-88B7-B8667278657A}">
      <dsp:nvSpPr>
        <dsp:cNvPr id="0" name=""/>
        <dsp:cNvSpPr/>
      </dsp:nvSpPr>
      <dsp:spPr>
        <a:xfrm>
          <a:off x="661766" y="1659888"/>
          <a:ext cx="1377136" cy="1377136"/>
        </a:xfrm>
        <a:prstGeom prst="leftCircularArrow">
          <a:avLst>
            <a:gd name="adj1" fmla="val 3581"/>
            <a:gd name="adj2" fmla="val 445213"/>
            <a:gd name="adj3" fmla="val 2220724"/>
            <a:gd name="adj4" fmla="val 9024489"/>
            <a:gd name="adj5" fmla="val 417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D20C15-FA7F-4B9E-B891-4FC20EBF5B0B}">
      <dsp:nvSpPr>
        <dsp:cNvPr id="0" name=""/>
        <dsp:cNvSpPr/>
      </dsp:nvSpPr>
      <dsp:spPr>
        <a:xfrm>
          <a:off x="266900" y="2239666"/>
          <a:ext cx="1062277" cy="422432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Initial Communication </a:t>
          </a:r>
          <a:endParaRPr lang="en-CA" sz="1100" kern="1200" dirty="0"/>
        </a:p>
      </dsp:txBody>
      <dsp:txXfrm>
        <a:off x="279273" y="2252039"/>
        <a:ext cx="1037531" cy="397686"/>
      </dsp:txXfrm>
    </dsp:sp>
    <dsp:sp modelId="{36793BF5-FCC3-408B-8389-EDEBCD3D5891}">
      <dsp:nvSpPr>
        <dsp:cNvPr id="0" name=""/>
        <dsp:cNvSpPr/>
      </dsp:nvSpPr>
      <dsp:spPr>
        <a:xfrm>
          <a:off x="1564028" y="1465206"/>
          <a:ext cx="1195062" cy="985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800" kern="1200" dirty="0" smtClean="0"/>
            <a:t>Criteria development</a:t>
          </a:r>
          <a:endParaRPr lang="en-CA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800" kern="1200" dirty="0" smtClean="0"/>
            <a:t>Presentation to managers and staff</a:t>
          </a:r>
          <a:endParaRPr lang="en-CA" sz="800" kern="1200" dirty="0"/>
        </a:p>
      </dsp:txBody>
      <dsp:txXfrm>
        <a:off x="1586711" y="1699106"/>
        <a:ext cx="1149696" cy="729094"/>
      </dsp:txXfrm>
    </dsp:sp>
    <dsp:sp modelId="{1A4F544E-839A-4288-B21D-43CDCFE382C6}">
      <dsp:nvSpPr>
        <dsp:cNvPr id="0" name=""/>
        <dsp:cNvSpPr/>
      </dsp:nvSpPr>
      <dsp:spPr>
        <a:xfrm>
          <a:off x="2214505" y="840417"/>
          <a:ext cx="1529839" cy="1529839"/>
        </a:xfrm>
        <a:prstGeom prst="circularArrow">
          <a:avLst>
            <a:gd name="adj1" fmla="val 3224"/>
            <a:gd name="adj2" fmla="val 397380"/>
            <a:gd name="adj3" fmla="val 19427109"/>
            <a:gd name="adj4" fmla="val 12575511"/>
            <a:gd name="adj5" fmla="val 3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5975EE-7471-4346-B4B0-2271F1DF8422}">
      <dsp:nvSpPr>
        <dsp:cNvPr id="0" name=""/>
        <dsp:cNvSpPr/>
      </dsp:nvSpPr>
      <dsp:spPr>
        <a:xfrm>
          <a:off x="1829598" y="1253990"/>
          <a:ext cx="1062277" cy="422432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Site Visit</a:t>
          </a:r>
          <a:endParaRPr lang="en-CA" sz="1100" kern="1200" dirty="0"/>
        </a:p>
      </dsp:txBody>
      <dsp:txXfrm>
        <a:off x="1841971" y="1266363"/>
        <a:ext cx="1037531" cy="397686"/>
      </dsp:txXfrm>
    </dsp:sp>
    <dsp:sp modelId="{4A893BE8-D9DB-4AB8-9869-67413429A5B4}">
      <dsp:nvSpPr>
        <dsp:cNvPr id="0" name=""/>
        <dsp:cNvSpPr/>
      </dsp:nvSpPr>
      <dsp:spPr>
        <a:xfrm>
          <a:off x="3126727" y="1465206"/>
          <a:ext cx="1195062" cy="985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800" kern="1200" dirty="0" smtClean="0"/>
            <a:t>Criteria review</a:t>
          </a:r>
          <a:endParaRPr lang="en-CA" sz="800" kern="1200" dirty="0"/>
        </a:p>
      </dsp:txBody>
      <dsp:txXfrm>
        <a:off x="3149410" y="1487889"/>
        <a:ext cx="1149696" cy="729094"/>
      </dsp:txXfrm>
    </dsp:sp>
    <dsp:sp modelId="{80A6FE3D-BAD1-4E9D-8114-516B5A9C5A04}">
      <dsp:nvSpPr>
        <dsp:cNvPr id="0" name=""/>
        <dsp:cNvSpPr/>
      </dsp:nvSpPr>
      <dsp:spPr>
        <a:xfrm>
          <a:off x="3787162" y="1659888"/>
          <a:ext cx="1377136" cy="1377136"/>
        </a:xfrm>
        <a:prstGeom prst="leftCircularArrow">
          <a:avLst>
            <a:gd name="adj1" fmla="val 3581"/>
            <a:gd name="adj2" fmla="val 445213"/>
            <a:gd name="adj3" fmla="val 2220724"/>
            <a:gd name="adj4" fmla="val 9024489"/>
            <a:gd name="adj5" fmla="val 417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ADC845-9D7A-46D1-B263-4F49438B78B0}">
      <dsp:nvSpPr>
        <dsp:cNvPr id="0" name=""/>
        <dsp:cNvSpPr/>
      </dsp:nvSpPr>
      <dsp:spPr>
        <a:xfrm>
          <a:off x="3392296" y="2239666"/>
          <a:ext cx="1062277" cy="4224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Board Review</a:t>
          </a:r>
          <a:endParaRPr lang="en-CA" sz="1100" kern="1200" dirty="0"/>
        </a:p>
      </dsp:txBody>
      <dsp:txXfrm>
        <a:off x="3404669" y="2252039"/>
        <a:ext cx="1037531" cy="397686"/>
      </dsp:txXfrm>
    </dsp:sp>
    <dsp:sp modelId="{0BA12CB8-201A-470B-8F72-989F6866E007}">
      <dsp:nvSpPr>
        <dsp:cNvPr id="0" name=""/>
        <dsp:cNvSpPr/>
      </dsp:nvSpPr>
      <dsp:spPr>
        <a:xfrm>
          <a:off x="4689425" y="1465206"/>
          <a:ext cx="1195062" cy="985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800" kern="1200" dirty="0" smtClean="0"/>
            <a:t>Managers draft proposals for disinvestment</a:t>
          </a:r>
          <a:endParaRPr lang="en-CA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800" kern="1200" dirty="0" smtClean="0"/>
            <a:t>Directors vet proposals for presentation to Exec Committee</a:t>
          </a:r>
          <a:endParaRPr lang="en-CA" sz="800" kern="1200" dirty="0"/>
        </a:p>
      </dsp:txBody>
      <dsp:txXfrm>
        <a:off x="4712108" y="1699106"/>
        <a:ext cx="1149696" cy="729094"/>
      </dsp:txXfrm>
    </dsp:sp>
    <dsp:sp modelId="{12054F32-44A9-4791-A398-00694E79F4FD}">
      <dsp:nvSpPr>
        <dsp:cNvPr id="0" name=""/>
        <dsp:cNvSpPr/>
      </dsp:nvSpPr>
      <dsp:spPr>
        <a:xfrm>
          <a:off x="5339902" y="840417"/>
          <a:ext cx="1529839" cy="1529839"/>
        </a:xfrm>
        <a:prstGeom prst="circularArrow">
          <a:avLst>
            <a:gd name="adj1" fmla="val 3224"/>
            <a:gd name="adj2" fmla="val 397380"/>
            <a:gd name="adj3" fmla="val 19427109"/>
            <a:gd name="adj4" fmla="val 12575511"/>
            <a:gd name="adj5" fmla="val 3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817C4D-FDEC-4778-96F0-FBAB9ACDA812}">
      <dsp:nvSpPr>
        <dsp:cNvPr id="0" name=""/>
        <dsp:cNvSpPr/>
      </dsp:nvSpPr>
      <dsp:spPr>
        <a:xfrm>
          <a:off x="4954994" y="1253990"/>
          <a:ext cx="1062277" cy="4224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Proposals</a:t>
          </a:r>
          <a:endParaRPr lang="en-CA" sz="1100" kern="1200" dirty="0"/>
        </a:p>
      </dsp:txBody>
      <dsp:txXfrm>
        <a:off x="4967367" y="1266363"/>
        <a:ext cx="1037531" cy="397686"/>
      </dsp:txXfrm>
    </dsp:sp>
    <dsp:sp modelId="{813DBCE4-1915-4A2B-8012-305215CB32B6}">
      <dsp:nvSpPr>
        <dsp:cNvPr id="0" name=""/>
        <dsp:cNvSpPr/>
      </dsp:nvSpPr>
      <dsp:spPr>
        <a:xfrm>
          <a:off x="6252123" y="1465206"/>
          <a:ext cx="1195062" cy="985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800" kern="1200" dirty="0" smtClean="0"/>
            <a:t>Exec Committee assesses, ranks, and reviews proposals</a:t>
          </a:r>
          <a:endParaRPr lang="en-CA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800" kern="1200" dirty="0" smtClean="0"/>
            <a:t>Proposal implementations assessed</a:t>
          </a:r>
          <a:endParaRPr lang="en-CA" sz="800" kern="1200" dirty="0"/>
        </a:p>
      </dsp:txBody>
      <dsp:txXfrm>
        <a:off x="6274806" y="1487889"/>
        <a:ext cx="1149696" cy="729094"/>
      </dsp:txXfrm>
    </dsp:sp>
    <dsp:sp modelId="{D3C78131-8F3F-449B-B758-9C297F562293}">
      <dsp:nvSpPr>
        <dsp:cNvPr id="0" name=""/>
        <dsp:cNvSpPr/>
      </dsp:nvSpPr>
      <dsp:spPr>
        <a:xfrm>
          <a:off x="6912559" y="1659888"/>
          <a:ext cx="1377136" cy="1377136"/>
        </a:xfrm>
        <a:prstGeom prst="leftCircularArrow">
          <a:avLst>
            <a:gd name="adj1" fmla="val 3581"/>
            <a:gd name="adj2" fmla="val 445213"/>
            <a:gd name="adj3" fmla="val 2220724"/>
            <a:gd name="adj4" fmla="val 9024489"/>
            <a:gd name="adj5" fmla="val 417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E84CF8-2652-4543-8B74-999E85AB0D66}">
      <dsp:nvSpPr>
        <dsp:cNvPr id="0" name=""/>
        <dsp:cNvSpPr/>
      </dsp:nvSpPr>
      <dsp:spPr>
        <a:xfrm>
          <a:off x="6517693" y="2239666"/>
          <a:ext cx="1062277" cy="4224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Exec and Board Review</a:t>
          </a:r>
          <a:endParaRPr lang="en-CA" sz="1100" kern="1200" dirty="0"/>
        </a:p>
      </dsp:txBody>
      <dsp:txXfrm>
        <a:off x="6530066" y="2252039"/>
        <a:ext cx="1037531" cy="397686"/>
      </dsp:txXfrm>
    </dsp:sp>
    <dsp:sp modelId="{D9DFF418-B113-4BB2-9497-35C024F0A30C}">
      <dsp:nvSpPr>
        <dsp:cNvPr id="0" name=""/>
        <dsp:cNvSpPr/>
      </dsp:nvSpPr>
      <dsp:spPr>
        <a:xfrm>
          <a:off x="7814821" y="1465206"/>
          <a:ext cx="1195062" cy="985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800" kern="1200" dirty="0" smtClean="0"/>
            <a:t>2017 Budget</a:t>
          </a:r>
          <a:endParaRPr lang="en-CA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800" kern="1200" dirty="0" smtClean="0"/>
            <a:t>Strategic Plan</a:t>
          </a:r>
          <a:endParaRPr lang="en-CA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800" kern="1200" dirty="0" smtClean="0"/>
            <a:t>2017 Op Plan</a:t>
          </a:r>
          <a:endParaRPr lang="en-CA" sz="800" kern="1200" dirty="0"/>
        </a:p>
      </dsp:txBody>
      <dsp:txXfrm>
        <a:off x="7837504" y="1699106"/>
        <a:ext cx="1149696" cy="729094"/>
      </dsp:txXfrm>
    </dsp:sp>
    <dsp:sp modelId="{796CC5D2-D3C4-4EDE-97AD-D49264B06F91}">
      <dsp:nvSpPr>
        <dsp:cNvPr id="0" name=""/>
        <dsp:cNvSpPr/>
      </dsp:nvSpPr>
      <dsp:spPr>
        <a:xfrm>
          <a:off x="8080391" y="1253990"/>
          <a:ext cx="1062277" cy="4224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Outputs</a:t>
          </a:r>
          <a:endParaRPr lang="en-CA" sz="1100" kern="1200" dirty="0"/>
        </a:p>
      </dsp:txBody>
      <dsp:txXfrm>
        <a:off x="8092764" y="1266363"/>
        <a:ext cx="1037531" cy="397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0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0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63890899-61E7-438A-9679-3A1DEE934E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103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BE6F2B4B-5BCC-4A8A-9EC0-0FD9AD2D82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0003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74307-E44D-488E-90BA-777328874E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27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6F2B4B-5BCC-4A8A-9EC0-0FD9AD2D82D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18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74307-E44D-488E-90BA-777328874E0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40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6F2B4B-5BCC-4A8A-9EC0-0FD9AD2D82D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2252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6F2B4B-5BCC-4A8A-9EC0-0FD9AD2D82D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912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6F2B4B-5BCC-4A8A-9EC0-0FD9AD2D82D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2514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6F2B4B-5BCC-4A8A-9EC0-0FD9AD2D82D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8272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6F2B4B-5BCC-4A8A-9EC0-0FD9AD2D82D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67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A4EB209-8652-43DE-99CB-05BD97D2EFAD}" type="slidenum">
              <a:rPr lang="en-CA" altLang="en-US"/>
              <a:pPr/>
              <a:t>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73143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AAD58F-9FD8-4118-87D6-1F8942D2044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8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6F2B4B-5BCC-4A8A-9EC0-0FD9AD2D82D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19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6F2B4B-5BCC-4A8A-9EC0-0FD9AD2D82D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27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AAD58F-9FD8-4118-87D6-1F8942D2044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42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6F2B4B-5BCC-4A8A-9EC0-0FD9AD2D82D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92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6F2B4B-5BCC-4A8A-9EC0-0FD9AD2D82D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783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6F2B4B-5BCC-4A8A-9EC0-0FD9AD2D82D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46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83820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5943600"/>
            <a:ext cx="7543800" cy="304800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buNone/>
              <a:defRPr sz="1000" i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16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60840" cy="998984"/>
          </a:xfrm>
        </p:spPr>
        <p:txBody>
          <a:bodyPr/>
          <a:lstStyle>
            <a:lvl1pPr algn="l">
              <a:defRPr lang="en-US" sz="3200" b="1" i="0" kern="1200" cap="all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3"/>
          </p:nvPr>
        </p:nvSpPr>
        <p:spPr>
          <a:xfrm>
            <a:off x="827584" y="1600200"/>
            <a:ext cx="7560840" cy="4525963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SzPct val="120000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5DF51-1DCB-4F86-9297-872AEC5D3B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59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60840" cy="998984"/>
          </a:xfrm>
        </p:spPr>
        <p:txBody>
          <a:bodyPr>
            <a:normAutofit/>
          </a:bodyPr>
          <a:lstStyle>
            <a:lvl1pPr algn="l">
              <a:defRPr lang="en-US" sz="3200" b="1" i="0" kern="1200" cap="all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3"/>
          </p:nvPr>
        </p:nvSpPr>
        <p:spPr>
          <a:xfrm>
            <a:off x="827584" y="1600201"/>
            <a:ext cx="7560840" cy="426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SzPct val="120000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5867400"/>
            <a:ext cx="7543800" cy="304800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lang="en-US" sz="1000" b="0" i="1" kern="12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000" b="0" i="1" kern="12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000" b="0" i="1" kern="12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000" b="0" i="1" kern="12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000" b="0" i="1" kern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229744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663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632848" cy="1143000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1600200"/>
            <a:ext cx="3668216" cy="4343399"/>
          </a:xfrm>
        </p:spPr>
        <p:txBody>
          <a:bodyPr>
            <a:normAutofit/>
          </a:bodyPr>
          <a:lstStyle>
            <a:lvl1pPr marL="285750" indent="-285750">
              <a:spcBef>
                <a:spcPts val="1200"/>
              </a:spcBef>
              <a:buSzPct val="110000"/>
              <a:buFont typeface="Arial" panose="020B0604020202020204" pitchFamily="34" charset="0"/>
              <a:buChar char="•"/>
              <a:defRPr sz="1600" b="0"/>
            </a:lvl1pPr>
            <a:lvl2pPr marL="458788" indent="-169863">
              <a:spcBef>
                <a:spcPts val="1200"/>
              </a:spcBef>
              <a:defRPr sz="1400"/>
            </a:lvl2pPr>
            <a:lvl3pPr marL="685800" indent="-220663">
              <a:spcBef>
                <a:spcPts val="1200"/>
              </a:spcBef>
              <a:defRPr sz="1200"/>
            </a:lvl3pPr>
            <a:lvl4pPr marL="914400" indent="-220663">
              <a:spcBef>
                <a:spcPts val="1200"/>
              </a:spcBef>
              <a:defRPr sz="1100"/>
            </a:lvl4pPr>
            <a:lvl5pPr marL="1143000" indent="-220663">
              <a:spcBef>
                <a:spcPts val="1200"/>
              </a:spcBef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44008" y="1628800"/>
            <a:ext cx="3740224" cy="4314799"/>
          </a:xfrm>
        </p:spPr>
        <p:txBody>
          <a:bodyPr>
            <a:normAutofit/>
          </a:bodyPr>
          <a:lstStyle>
            <a:lvl1pPr marL="285750" indent="-285750">
              <a:spcBef>
                <a:spcPts val="1200"/>
              </a:spcBef>
              <a:buSzPct val="110000"/>
              <a:buFont typeface="Arial" panose="020B0604020202020204" pitchFamily="34" charset="0"/>
              <a:buChar char="•"/>
              <a:defRPr sz="1600" b="0"/>
            </a:lvl1pPr>
            <a:lvl2pPr marL="458788" indent="-169863">
              <a:spcBef>
                <a:spcPts val="1200"/>
              </a:spcBef>
              <a:defRPr sz="1400"/>
            </a:lvl2pPr>
            <a:lvl3pPr marL="685800" indent="-220663">
              <a:spcBef>
                <a:spcPts val="1200"/>
              </a:spcBef>
              <a:defRPr sz="1200"/>
            </a:lvl3pPr>
            <a:lvl4pPr marL="914400" indent="-220663">
              <a:spcBef>
                <a:spcPts val="1200"/>
              </a:spcBef>
              <a:defRPr sz="1100"/>
            </a:lvl4pPr>
            <a:lvl5pPr marL="1143000" indent="-220663">
              <a:spcBef>
                <a:spcPts val="1200"/>
              </a:spcBef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5867400"/>
            <a:ext cx="7543800" cy="304800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buNone/>
              <a:defRPr sz="1000" i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83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 userDrawn="1"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i="0" kern="1200" cap="all" baseline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5943600"/>
            <a:ext cx="7543800" cy="304800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buNone/>
              <a:defRPr sz="1000" i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4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5943600"/>
            <a:ext cx="7543800" cy="304800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buNone/>
              <a:defRPr sz="1000" i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0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5943600"/>
            <a:ext cx="7543800" cy="304800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buNone/>
              <a:defRPr sz="1000" i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8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E3E456-2DB6-4D46-A14C-775B0A0AB430}" type="datetimeFigureOut">
              <a:rPr lang="en-US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6/6/2017</a:t>
            </a:fld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173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3508A2-C703-4898-812C-D0EF80178F6C}" type="datetimeFigureOut">
              <a:rPr lang="en-CA" smtClean="0"/>
              <a:t>06/06/2017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1C355B-9C8A-4C4C-A9AA-5E82BA43F3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955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332656"/>
            <a:ext cx="7560840" cy="1084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1"/>
            <a:ext cx="756084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762000" y="5791200"/>
            <a:ext cx="7543800" cy="457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Source: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5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3" r:id="rId5"/>
    <p:sldLayoutId id="2147483984" r:id="rId6"/>
    <p:sldLayoutId id="2147483985" r:id="rId7"/>
    <p:sldLayoutId id="2147483987" r:id="rId8"/>
    <p:sldLayoutId id="2147483988" r:id="rId9"/>
    <p:sldLayoutId id="2147484002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i="0" kern="1200" cap="all" baseline="0">
          <a:solidFill>
            <a:schemeClr val="tx2">
              <a:lumMod val="60000"/>
              <a:lumOff val="40000"/>
            </a:schemeClr>
          </a:solidFill>
          <a:latin typeface="Arial Narrow" panose="020B0606020202030204" pitchFamily="34" charset="0"/>
          <a:ea typeface="+mj-ea"/>
          <a:cs typeface="Arial" pitchFamily="34" charset="0"/>
        </a:defRPr>
      </a:lvl1pPr>
    </p:titleStyle>
    <p:bodyStyle>
      <a:lvl1pPr marL="223838" indent="-223838" algn="l" defTabSz="914400" rtl="0" eaLnBrk="1" latinLnBrk="0" hangingPunct="1">
        <a:spcBef>
          <a:spcPts val="120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20700" indent="-222250" algn="l" defTabSz="914400" rtl="0" eaLnBrk="1" latinLnBrk="0" hangingPunct="1">
        <a:spcBef>
          <a:spcPts val="6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49300" indent="-222250" algn="l" defTabSz="914400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•"/>
        <a:defRPr sz="1400" i="1" kern="1200">
          <a:solidFill>
            <a:schemeClr val="bg1">
              <a:lumMod val="6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917575" indent="-222250" algn="l" defTabSz="914400" rtl="0" eaLnBrk="1" latinLnBrk="0" hangingPunct="1">
        <a:spcBef>
          <a:spcPts val="300"/>
        </a:spcBef>
        <a:buFont typeface="Arial" pitchFamily="34" charset="0"/>
        <a:buChar char="–"/>
        <a:defRPr sz="1400" i="1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4pPr>
      <a:lvl5pPr marL="1085850" indent="-222250" algn="l" defTabSz="914400" rtl="0" eaLnBrk="1" latinLnBrk="0" hangingPunct="1">
        <a:spcBef>
          <a:spcPts val="300"/>
        </a:spcBef>
        <a:buFont typeface="Arial" pitchFamily="34" charset="0"/>
        <a:buChar char="»"/>
        <a:defRPr sz="1400" i="1" kern="12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10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SMDHU experience using </a:t>
            </a:r>
            <a:br>
              <a:rPr lang="en-US" dirty="0" smtClean="0"/>
            </a:br>
            <a:r>
              <a:rPr lang="en-US" dirty="0" smtClean="0"/>
              <a:t>Program Budgeting and Marginal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June 12, 2017</a:t>
            </a:r>
          </a:p>
          <a:p>
            <a:endParaRPr lang="en-US" dirty="0"/>
          </a:p>
          <a:p>
            <a:r>
              <a:rPr lang="en-US" dirty="0" smtClean="0"/>
              <a:t>Dr. Charles Gardner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9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>
                <a:ea typeface="ＭＳ Ｐゴシック" pitchFamily="34" charset="-128"/>
              </a:rPr>
              <a:t>Risk </a:t>
            </a:r>
            <a:r>
              <a:rPr lang="en-AU" altLang="en-US" dirty="0" smtClean="0">
                <a:ea typeface="ＭＳ Ｐゴシック" pitchFamily="34" charset="-128"/>
              </a:rPr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827584" y="1600200"/>
            <a:ext cx="7560840" cy="45399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2200" dirty="0" smtClean="0">
                <a:latin typeface="+mn-lt"/>
                <a:ea typeface="ＭＳ Ｐゴシック" pitchFamily="34" charset="-128"/>
              </a:rPr>
              <a:t>alPHa </a:t>
            </a:r>
            <a:r>
              <a:rPr lang="en-US" altLang="en-US" sz="2200" dirty="0">
                <a:latin typeface="+mn-lt"/>
                <a:ea typeface="ＭＳ Ｐゴシック" pitchFamily="34" charset="-128"/>
              </a:rPr>
              <a:t>Risk Management Tool</a:t>
            </a:r>
          </a:p>
          <a:p>
            <a:pPr lvl="1">
              <a:lnSpc>
                <a:spcPct val="90000"/>
              </a:lnSpc>
              <a:buFont typeface="Arial"/>
              <a:buChar char="•"/>
              <a:defRPr/>
            </a:pPr>
            <a:r>
              <a:rPr lang="en-US" altLang="en-US" sz="2200" dirty="0" smtClean="0">
                <a:latin typeface="+mn-lt"/>
                <a:ea typeface="ＭＳ Ｐゴシック" pitchFamily="34" charset="-128"/>
              </a:rPr>
              <a:t>Used in the marginal analysis, in addition to the criteria scores</a:t>
            </a:r>
            <a:endParaRPr lang="en-US" altLang="en-US" sz="2200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defRPr/>
            </a:pPr>
            <a:endParaRPr lang="en-US" altLang="en-US" sz="2200" dirty="0" smtClean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200" dirty="0" smtClean="0">
                <a:latin typeface="+mn-lt"/>
                <a:ea typeface="ＭＳ Ｐゴシック" pitchFamily="34" charset="-128"/>
              </a:rPr>
              <a:t>Also considered (but did not select) the following:</a:t>
            </a:r>
          </a:p>
          <a:p>
            <a:pPr>
              <a:lnSpc>
                <a:spcPct val="90000"/>
              </a:lnSpc>
              <a:defRPr/>
            </a:pPr>
            <a:endParaRPr lang="en-US" altLang="en-US" sz="2200" dirty="0" smtClean="0">
              <a:latin typeface="+mn-lt"/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en-US" sz="1800" dirty="0" smtClean="0">
                <a:latin typeface="+mn-lt"/>
                <a:ea typeface="ＭＳ Ｐゴシック" pitchFamily="34" charset="-128"/>
              </a:rPr>
              <a:t>MOHLTC BOH Risk Tool – piloted at SMDHU in 2013</a:t>
            </a:r>
          </a:p>
          <a:p>
            <a:pPr>
              <a:lnSpc>
                <a:spcPct val="90000"/>
              </a:lnSpc>
              <a:defRPr/>
            </a:pPr>
            <a:endParaRPr lang="en-US" altLang="en-US" sz="2200" dirty="0" smtClean="0">
              <a:latin typeface="+mn-lt"/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en-US" sz="1800" dirty="0" smtClean="0">
                <a:latin typeface="+mn-lt"/>
                <a:ea typeface="ＭＳ Ｐゴシック" pitchFamily="34" charset="-128"/>
              </a:rPr>
              <a:t>MCSS/MCYS </a:t>
            </a:r>
            <a:r>
              <a:rPr lang="en-US" altLang="en-US" sz="1800" dirty="0">
                <a:latin typeface="+mn-lt"/>
                <a:ea typeface="ＭＳ Ｐゴシック" pitchFamily="34" charset="-128"/>
              </a:rPr>
              <a:t>Agency Risk Assessment Reporting Tool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3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review - Ground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full day meetings of senior management (“Executive Committee”) reviewed / scored the proposals: implementation plan, financial tab, impact and risks </a:t>
            </a:r>
          </a:p>
          <a:p>
            <a:r>
              <a:rPr lang="en-US" dirty="0" smtClean="0"/>
              <a:t>Consensus rule – “can anyone not live with this change/rating?”</a:t>
            </a:r>
          </a:p>
          <a:p>
            <a:r>
              <a:rPr lang="en-US" dirty="0" smtClean="0"/>
              <a:t>Proposal discussion focused on criteria</a:t>
            </a:r>
          </a:p>
          <a:p>
            <a:pPr lvl="1"/>
            <a:r>
              <a:rPr lang="en-US" dirty="0" smtClean="0"/>
              <a:t>Limited time – needed to be efficient</a:t>
            </a:r>
          </a:p>
          <a:p>
            <a:r>
              <a:rPr lang="en-US" dirty="0" smtClean="0"/>
              <a:t>Made use of the parking lot for questions</a:t>
            </a:r>
          </a:p>
          <a:p>
            <a:pPr lvl="1"/>
            <a:r>
              <a:rPr lang="en-US" dirty="0" smtClean="0"/>
              <a:t>Parking lot items and proposals with questions was re-addressed in subsequent meeting</a:t>
            </a:r>
          </a:p>
          <a:p>
            <a:r>
              <a:rPr lang="en-US" dirty="0" smtClean="0"/>
              <a:t>First few rated proposals were reviewed and revised at the end to ensure consistency</a:t>
            </a:r>
          </a:p>
        </p:txBody>
      </p:sp>
    </p:spTree>
    <p:extLst>
      <p:ext uri="{BB962C8B-B14F-4D97-AF65-F5344CB8AC3E}">
        <p14:creationId xmlns:p14="http://schemas.microsoft.com/office/powerpoint/2010/main" val="172423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agnifying Glass, Hand Glass, Magnify, Enlarge, Le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3244">
            <a:off x="4876800" y="304800"/>
            <a:ext cx="3654425" cy="288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827584" y="1600200"/>
            <a:ext cx="7859216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 smtClean="0"/>
              <a:t>Total Value of submissions $650,000</a:t>
            </a:r>
          </a:p>
          <a:p>
            <a:pPr lvl="1"/>
            <a:r>
              <a:rPr lang="en-US" dirty="0" smtClean="0"/>
              <a:t>Range $5,200 to $56,000</a:t>
            </a:r>
          </a:p>
          <a:p>
            <a:r>
              <a:rPr lang="en-US" dirty="0"/>
              <a:t>37 proposals submitted for review</a:t>
            </a:r>
          </a:p>
          <a:p>
            <a:pPr lvl="1"/>
            <a:r>
              <a:rPr lang="en-US" dirty="0"/>
              <a:t>From all departments, including MOH office</a:t>
            </a:r>
          </a:p>
          <a:p>
            <a:pPr lvl="1"/>
            <a:r>
              <a:rPr lang="en-US" dirty="0" smtClean="0"/>
              <a:t>Ratings ranged from +71 to -135.5 (out of possible range from +300 to -300)</a:t>
            </a:r>
          </a:p>
          <a:p>
            <a:pPr lvl="1"/>
            <a:r>
              <a:rPr lang="en-US" dirty="0" smtClean="0"/>
              <a:t>Majority had FTE implications </a:t>
            </a:r>
          </a:p>
          <a:p>
            <a:r>
              <a:rPr lang="en-US" dirty="0" smtClean="0"/>
              <a:t>Selection </a:t>
            </a:r>
            <a:r>
              <a:rPr lang="en-US" dirty="0"/>
              <a:t>cutoff </a:t>
            </a:r>
            <a:r>
              <a:rPr lang="en-US" dirty="0" smtClean="0"/>
              <a:t>of proposals at </a:t>
            </a:r>
            <a:r>
              <a:rPr lang="en-US" dirty="0"/>
              <a:t>$</a:t>
            </a:r>
            <a:r>
              <a:rPr lang="en-US" dirty="0" smtClean="0"/>
              <a:t>450,000</a:t>
            </a:r>
          </a:p>
          <a:p>
            <a:pPr lvl="1"/>
            <a:r>
              <a:rPr lang="en-US" dirty="0"/>
              <a:t>Implementation challenges </a:t>
            </a:r>
            <a:r>
              <a:rPr lang="en-US" dirty="0" smtClean="0"/>
              <a:t>concentrated </a:t>
            </a:r>
            <a:r>
              <a:rPr lang="en-US" dirty="0"/>
              <a:t>in the </a:t>
            </a:r>
            <a:r>
              <a:rPr lang="en-US" dirty="0" smtClean="0"/>
              <a:t>proposals </a:t>
            </a:r>
            <a:r>
              <a:rPr lang="en-US" dirty="0"/>
              <a:t>scoring </a:t>
            </a:r>
            <a:r>
              <a:rPr lang="en-US" dirty="0" smtClean="0"/>
              <a:t>out of the cutoff </a:t>
            </a:r>
          </a:p>
          <a:p>
            <a:pPr lvl="1"/>
            <a:r>
              <a:rPr lang="en-US" dirty="0" smtClean="0"/>
              <a:t>Health </a:t>
            </a:r>
            <a:r>
              <a:rPr lang="en-US" dirty="0"/>
              <a:t>promotion programming was </a:t>
            </a:r>
            <a:r>
              <a:rPr lang="en-US" b="1" dirty="0"/>
              <a:t>not</a:t>
            </a:r>
            <a:r>
              <a:rPr lang="en-US" dirty="0"/>
              <a:t> disproportionately </a:t>
            </a:r>
            <a:r>
              <a:rPr lang="en-US" dirty="0" smtClean="0"/>
              <a:t>impacted</a:t>
            </a:r>
          </a:p>
          <a:p>
            <a:pPr lvl="1"/>
            <a:r>
              <a:rPr lang="en-US" dirty="0" smtClean="0"/>
              <a:t>Percent of total disinvestments varied by department, beyond proportion of agency budget</a:t>
            </a:r>
          </a:p>
          <a:p>
            <a:pPr lvl="2"/>
            <a:r>
              <a:rPr lang="en-US" dirty="0" smtClean="0"/>
              <a:t>Department 1:  26% of cost-shared budget but only 12% of all disinvestments selected</a:t>
            </a:r>
          </a:p>
          <a:p>
            <a:pPr lvl="2"/>
            <a:r>
              <a:rPr lang="en-US" dirty="0" smtClean="0"/>
              <a:t>Department 2: 20% of cost shared budget, 26% of all disinvestments selected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7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5773" y="0"/>
            <a:ext cx="9330708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3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Decisions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827584" y="1600201"/>
            <a:ext cx="7560840" cy="44957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r>
              <a:rPr lang="en-US" dirty="0" smtClean="0"/>
              <a:t>Board </a:t>
            </a:r>
            <a:r>
              <a:rPr lang="en-US" dirty="0"/>
              <a:t>chose to increase levy by 2</a:t>
            </a:r>
            <a:r>
              <a:rPr lang="en-US" dirty="0" smtClean="0"/>
              <a:t>% and draw on surplus</a:t>
            </a:r>
            <a:endParaRPr lang="en-US" dirty="0"/>
          </a:p>
          <a:p>
            <a:pPr lvl="1"/>
            <a:r>
              <a:rPr lang="en-US" dirty="0"/>
              <a:t>No longer </a:t>
            </a:r>
            <a:r>
              <a:rPr lang="en-US" dirty="0" smtClean="0"/>
              <a:t>25 / 75 municipal / provincial funding balance: </a:t>
            </a:r>
            <a:r>
              <a:rPr lang="en-US" u="sng" dirty="0" smtClean="0"/>
              <a:t>27 / 73</a:t>
            </a:r>
            <a:r>
              <a:rPr lang="en-US" dirty="0" smtClean="0"/>
              <a:t> in 2016</a:t>
            </a:r>
            <a:endParaRPr lang="en-US" u="sng" dirty="0" smtClean="0"/>
          </a:p>
          <a:p>
            <a:endParaRPr lang="en-US" dirty="0" smtClean="0"/>
          </a:p>
          <a:p>
            <a:r>
              <a:rPr lang="en-US" dirty="0" smtClean="0"/>
              <a:t>4 Proposals to action identified through PBMA process</a:t>
            </a:r>
          </a:p>
          <a:p>
            <a:pPr lvl="1"/>
            <a:r>
              <a:rPr lang="en-US" dirty="0" smtClean="0"/>
              <a:t>Net </a:t>
            </a:r>
            <a:r>
              <a:rPr lang="en-US" dirty="0"/>
              <a:t>efficiency </a:t>
            </a:r>
            <a:r>
              <a:rPr lang="en-US" dirty="0" smtClean="0"/>
              <a:t>gains</a:t>
            </a:r>
          </a:p>
          <a:p>
            <a:pPr lvl="1"/>
            <a:r>
              <a:rPr lang="en-US" dirty="0" smtClean="0"/>
              <a:t>Rated scores: -16 to +71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308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Post implementation evaluation findings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311276"/>
            <a:ext cx="8043672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 smtClean="0"/>
          </a:p>
          <a:p>
            <a:r>
              <a:rPr lang="en-US" sz="2200" dirty="0" smtClean="0"/>
              <a:t>Communications key - geared to specific audiences including Board of Health, Directors, Managers and staff</a:t>
            </a:r>
          </a:p>
          <a:p>
            <a:r>
              <a:rPr lang="en-US" sz="2200" dirty="0" smtClean="0"/>
              <a:t>Need for strong project management</a:t>
            </a:r>
          </a:p>
          <a:p>
            <a:r>
              <a:rPr lang="en-US" sz="2200" dirty="0" smtClean="0"/>
              <a:t>Many HR considerations / preparations to be managed</a:t>
            </a:r>
          </a:p>
          <a:p>
            <a:r>
              <a:rPr lang="en-US" sz="2200" dirty="0" smtClean="0"/>
              <a:t>Be prepared for possible amendments </a:t>
            </a:r>
            <a:r>
              <a:rPr lang="en-US" sz="2200" dirty="0"/>
              <a:t>to timelines and </a:t>
            </a:r>
            <a:r>
              <a:rPr lang="en-US" sz="2200" dirty="0" smtClean="0"/>
              <a:t>the need </a:t>
            </a:r>
            <a:r>
              <a:rPr lang="en-US" sz="2200" dirty="0"/>
              <a:t>for </a:t>
            </a:r>
            <a:r>
              <a:rPr lang="en-US" sz="2200" dirty="0" smtClean="0"/>
              <a:t>flexibility</a:t>
            </a:r>
          </a:p>
          <a:p>
            <a:endParaRPr lang="en-US" sz="2200" dirty="0"/>
          </a:p>
          <a:p>
            <a:endParaRPr lang="en-CA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874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8043672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UPCOMING YEAR</a:t>
            </a:r>
          </a:p>
          <a:p>
            <a:r>
              <a:rPr lang="en-US" dirty="0" smtClean="0"/>
              <a:t>Assume ongoing provincial grant freeze </a:t>
            </a:r>
            <a:endParaRPr lang="en-US" dirty="0"/>
          </a:p>
          <a:p>
            <a:r>
              <a:rPr lang="en-US" dirty="0" smtClean="0"/>
              <a:t>Need to consider the application of the new public health standards / Patients First within the PBMA process</a:t>
            </a:r>
            <a:endParaRPr lang="en-US" dirty="0"/>
          </a:p>
          <a:p>
            <a:r>
              <a:rPr lang="en-US" dirty="0" smtClean="0"/>
              <a:t>Investment proposals</a:t>
            </a:r>
          </a:p>
          <a:p>
            <a:pPr lvl="1"/>
            <a:r>
              <a:rPr lang="en-US" dirty="0" smtClean="0"/>
              <a:t>Include 100% provincially funded programs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32656"/>
            <a:ext cx="8229600" cy="1084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i="0" kern="1200" cap="all" baseline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Future directions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63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way, Junction, Direction, Fork In The Road, Deci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299" y="3352800"/>
            <a:ext cx="3044825" cy="304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PBMA is a method for making rationale decisions re scarce resources</a:t>
            </a:r>
          </a:p>
          <a:p>
            <a:r>
              <a:rPr lang="en-US" sz="2400" dirty="0" smtClean="0"/>
              <a:t>Method employed by SMDHU with success, going into our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year</a:t>
            </a:r>
            <a:endParaRPr lang="en-CA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32656"/>
            <a:ext cx="3810000" cy="1084982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400" y="332656"/>
            <a:ext cx="7560840" cy="1084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i="0" kern="1200" cap="all" baseline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Final thoughts</a:t>
            </a:r>
            <a:endParaRPr lang="en-CA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48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Faculty/Presenter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400" b="1" dirty="0" smtClean="0"/>
              <a:t>Faculty: </a:t>
            </a:r>
            <a:r>
              <a:rPr lang="en-CA" sz="2400" dirty="0" smtClean="0">
                <a:solidFill>
                  <a:srgbClr val="FF0000"/>
                </a:solidFill>
              </a:rPr>
              <a:t>Dr. Charles Gardner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CA" sz="24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CA" sz="2400" b="1" dirty="0" smtClean="0"/>
              <a:t>Relationships with commercial interests:</a:t>
            </a:r>
            <a:endParaRPr lang="en-CA" sz="2400" b="1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Not Applicable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CA" sz="18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CA" sz="2400" b="1" dirty="0"/>
              <a:t>Potential for conflict(s) of interest:</a:t>
            </a:r>
          </a:p>
          <a:p>
            <a:pPr lvl="1">
              <a:defRPr/>
            </a:pPr>
            <a:r>
              <a:rPr lang="en-US" sz="1800" b="1" dirty="0">
                <a:solidFill>
                  <a:srgbClr val="FF0000"/>
                </a:solidFill>
              </a:rPr>
              <a:t>No Commercial Support</a:t>
            </a:r>
            <a:endParaRPr lang="en-CA" sz="24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251929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685800" y="404813"/>
            <a:ext cx="8229600" cy="998537"/>
          </a:xfrm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Context: The need to Rationalize in 2016 </a:t>
            </a:r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3"/>
          </p:nvPr>
        </p:nvSpPr>
        <p:spPr>
          <a:xfrm>
            <a:off x="827088" y="1455738"/>
            <a:ext cx="4249737" cy="4525962"/>
          </a:xfrm>
        </p:spPr>
        <p:txBody>
          <a:bodyPr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The 2015 grant freeze impacts in SMDHU: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dirty="0" smtClean="0"/>
              <a:t>The </a:t>
            </a:r>
            <a:r>
              <a:rPr lang="en-US" dirty="0"/>
              <a:t>loss of </a:t>
            </a:r>
            <a:r>
              <a:rPr lang="en-US" dirty="0" smtClean="0"/>
              <a:t>over 11 </a:t>
            </a:r>
            <a:r>
              <a:rPr lang="en-US" dirty="0"/>
              <a:t>FTEs in staffing positions, including three management </a:t>
            </a:r>
            <a:r>
              <a:rPr lang="en-US" dirty="0" smtClean="0"/>
              <a:t>positions</a:t>
            </a:r>
            <a:endParaRPr lang="en-US" dirty="0"/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dirty="0"/>
              <a:t>The reorganization of the agency with a reduction of one </a:t>
            </a:r>
            <a:r>
              <a:rPr lang="en-US" dirty="0" smtClean="0"/>
              <a:t>department</a:t>
            </a:r>
            <a:endParaRPr lang="en-US" dirty="0"/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dirty="0"/>
              <a:t>The closure of </a:t>
            </a:r>
            <a:r>
              <a:rPr lang="en-US" dirty="0" smtClean="0"/>
              <a:t>a sexual </a:t>
            </a:r>
            <a:r>
              <a:rPr lang="en-US" dirty="0"/>
              <a:t>health clinic </a:t>
            </a:r>
            <a:endParaRPr lang="en-US" dirty="0" smtClean="0"/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dirty="0" smtClean="0"/>
              <a:t>Slimmed agency strategic plan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dirty="0" smtClean="0"/>
              <a:t>$90,000 </a:t>
            </a:r>
            <a:r>
              <a:rPr lang="en-US" dirty="0"/>
              <a:t>in operational </a:t>
            </a:r>
            <a:r>
              <a:rPr lang="en-US" dirty="0" smtClean="0"/>
              <a:t>savings achieved 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dirty="0" smtClean="0"/>
              <a:t>Anticipating multi-year grant freezes</a:t>
            </a:r>
          </a:p>
          <a:p>
            <a:pPr marL="342900" indent="-342900"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837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1700213"/>
            <a:ext cx="3744912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43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 rot="514430">
            <a:off x="4902510" y="876034"/>
            <a:ext cx="4038600" cy="30245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2895600" cy="726580"/>
          </a:xfrm>
        </p:spPr>
        <p:txBody>
          <a:bodyPr/>
          <a:lstStyle/>
          <a:p>
            <a:r>
              <a:rPr lang="en-CA" dirty="0" smtClean="0"/>
              <a:t>Why PBMA?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648200" cy="5181600"/>
          </a:xfrm>
        </p:spPr>
        <p:txBody>
          <a:bodyPr>
            <a:normAutofit fontScale="85000" lnSpcReduction="20000"/>
          </a:bodyPr>
          <a:lstStyle/>
          <a:p>
            <a:r>
              <a:rPr lang="en-CA" sz="2000" dirty="0" smtClean="0"/>
              <a:t>Groundwork by 3 successive PHPM residents (over 18 months)</a:t>
            </a:r>
          </a:p>
          <a:p>
            <a:pPr lvl="1"/>
            <a:r>
              <a:rPr lang="en-US" sz="1600" dirty="0" smtClean="0"/>
              <a:t>Review of academic paper on PBMA in fall of 2015</a:t>
            </a:r>
          </a:p>
          <a:p>
            <a:pPr lvl="1"/>
            <a:r>
              <a:rPr lang="en-US" sz="1600" dirty="0" smtClean="0"/>
              <a:t>Literature and field experience review in spring of 2016 – interviews with 4 HUs</a:t>
            </a:r>
          </a:p>
          <a:p>
            <a:pPr lvl="1"/>
            <a:r>
              <a:rPr lang="en-US" sz="1600" dirty="0" smtClean="0"/>
              <a:t>Operational model in fall of 2016 </a:t>
            </a:r>
          </a:p>
          <a:p>
            <a:pPr lvl="1"/>
            <a:r>
              <a:rPr lang="en-US" sz="1600" dirty="0" smtClean="0"/>
              <a:t>SMDHU experience evaluation winter 2017</a:t>
            </a:r>
            <a:endParaRPr lang="en-CA" sz="1600" dirty="0" smtClean="0"/>
          </a:p>
          <a:p>
            <a:r>
              <a:rPr lang="en-CA" sz="2000" dirty="0" smtClean="0"/>
              <a:t>Opportunity </a:t>
            </a:r>
            <a:r>
              <a:rPr lang="en-CA" sz="2000" dirty="0"/>
              <a:t>for  </a:t>
            </a:r>
            <a:r>
              <a:rPr lang="en-CA" sz="2000" dirty="0" smtClean="0"/>
              <a:t>“disinvestments” </a:t>
            </a:r>
          </a:p>
          <a:p>
            <a:pPr lvl="1"/>
            <a:r>
              <a:rPr lang="en-CA" sz="1600" dirty="0" smtClean="0"/>
              <a:t>Did not pursue “Investments” for 2017</a:t>
            </a:r>
          </a:p>
          <a:p>
            <a:r>
              <a:rPr lang="en-US" altLang="fr-FR" sz="2000" dirty="0" smtClean="0">
                <a:ea typeface="ＭＳ Ｐゴシック" pitchFamily="-107" charset="-128"/>
                <a:sym typeface="Wingdings" panose="05000000000000000000" pitchFamily="2" charset="2"/>
              </a:rPr>
              <a:t>Improved resource alignment with strategic priorities</a:t>
            </a:r>
            <a:endParaRPr lang="en-US" altLang="fr-FR" sz="2000" dirty="0" smtClean="0">
              <a:ea typeface="ＭＳ Ｐゴシック" pitchFamily="-107" charset="-128"/>
            </a:endParaRPr>
          </a:p>
          <a:p>
            <a:r>
              <a:rPr lang="en-US" altLang="fr-FR" sz="2000" dirty="0" smtClean="0">
                <a:ea typeface="ＭＳ Ｐゴシック" pitchFamily="-107" charset="-128"/>
              </a:rPr>
              <a:t>Used </a:t>
            </a:r>
            <a:r>
              <a:rPr lang="en-US" altLang="fr-FR" sz="2000" dirty="0">
                <a:ea typeface="ＭＳ Ｐゴシック" pitchFamily="-107" charset="-128"/>
              </a:rPr>
              <a:t>at various Regional Health Authorities and Public Health Units across </a:t>
            </a:r>
            <a:r>
              <a:rPr lang="en-US" altLang="fr-FR" sz="2000" dirty="0" smtClean="0">
                <a:ea typeface="ＭＳ Ｐゴシック" pitchFamily="-107" charset="-128"/>
              </a:rPr>
              <a:t>Canada</a:t>
            </a:r>
          </a:p>
          <a:p>
            <a:pPr lvl="1"/>
            <a:r>
              <a:rPr lang="en-US" altLang="fr-FR" sz="1600" dirty="0" smtClean="0">
                <a:ea typeface="ＭＳ Ｐゴシック" pitchFamily="-107" charset="-128"/>
              </a:rPr>
              <a:t>LGL, MLHU, KFL&amp;A, Ottawa</a:t>
            </a:r>
          </a:p>
          <a:p>
            <a:r>
              <a:rPr lang="en-US" altLang="fr-FR" sz="2000" dirty="0" smtClean="0">
                <a:ea typeface="ＭＳ Ｐゴシック" pitchFamily="-107" charset="-128"/>
              </a:rPr>
              <a:t>Fosters multi-level engagement </a:t>
            </a:r>
            <a:r>
              <a:rPr lang="en-US" altLang="fr-FR" sz="2000" dirty="0" smtClean="0">
                <a:ea typeface="ＭＳ Ｐゴシック" pitchFamily="-107" charset="-128"/>
                <a:sym typeface="Wingdings" panose="05000000000000000000" pitchFamily="2" charset="2"/>
              </a:rPr>
              <a:t> sense of ownership of decisions</a:t>
            </a:r>
          </a:p>
          <a:p>
            <a:pPr lvl="1"/>
            <a:r>
              <a:rPr lang="en-US" altLang="fr-FR" sz="1600" dirty="0" smtClean="0">
                <a:ea typeface="ＭＳ Ｐゴシック" pitchFamily="-107" charset="-128"/>
                <a:sym typeface="Wingdings" panose="05000000000000000000" pitchFamily="2" charset="2"/>
              </a:rPr>
              <a:t>Board and senior management</a:t>
            </a:r>
          </a:p>
          <a:p>
            <a:pPr lvl="1"/>
            <a:r>
              <a:rPr lang="en-US" altLang="fr-FR" sz="1600" dirty="0" smtClean="0">
                <a:ea typeface="ＭＳ Ｐゴシック" pitchFamily="-107" charset="-128"/>
                <a:sym typeface="Wingdings" panose="05000000000000000000" pitchFamily="2" charset="2"/>
              </a:rPr>
              <a:t>Managers developed proposals (information from their staff)</a:t>
            </a:r>
            <a:endParaRPr lang="en-CA" sz="2000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041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04800"/>
            <a:ext cx="7560840" cy="998984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Approach and intentions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812344" y="1447800"/>
            <a:ext cx="7560840" cy="4572000"/>
          </a:xfrm>
        </p:spPr>
        <p:txBody>
          <a:bodyPr>
            <a:normAutofit lnSpcReduction="10000"/>
          </a:bodyPr>
          <a:lstStyle/>
          <a:p>
            <a:pPr lvl="1">
              <a:buFont typeface="Wingdings" charset="2"/>
              <a:buChar char="§"/>
              <a:defRPr/>
            </a:pPr>
            <a:r>
              <a:rPr lang="en-US" altLang="fr-FR" sz="2000" dirty="0" smtClean="0"/>
              <a:t>Tool </a:t>
            </a:r>
            <a:r>
              <a:rPr lang="en-US" altLang="fr-FR" sz="2000" dirty="0"/>
              <a:t>for effective resource </a:t>
            </a:r>
            <a:r>
              <a:rPr lang="en-US" altLang="fr-FR" sz="2000" dirty="0" smtClean="0"/>
              <a:t>management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altLang="fr-FR" sz="2000" dirty="0">
                <a:ea typeface="ＭＳ Ｐゴシック" pitchFamily="-107" charset="-128"/>
              </a:rPr>
              <a:t>To generate proposals for disinvestment of </a:t>
            </a:r>
            <a:r>
              <a:rPr lang="en-US" altLang="fr-FR" sz="2000" dirty="0" smtClean="0">
                <a:ea typeface="ＭＳ Ｐゴシック" pitchFamily="-107" charset="-128"/>
              </a:rPr>
              <a:t>up to 3</a:t>
            </a:r>
            <a:r>
              <a:rPr lang="en-US" altLang="fr-FR" sz="2000" dirty="0">
                <a:ea typeface="ＭＳ Ｐゴシック" pitchFamily="-107" charset="-128"/>
              </a:rPr>
              <a:t>% of the annual budget in </a:t>
            </a:r>
            <a:r>
              <a:rPr lang="en-US" altLang="fr-FR" sz="2000" dirty="0" smtClean="0">
                <a:ea typeface="ＭＳ Ｐゴシック" pitchFamily="-107" charset="-128"/>
              </a:rPr>
              <a:t>2017</a:t>
            </a:r>
          </a:p>
          <a:p>
            <a:pPr lvl="2">
              <a:buFont typeface="Wingdings" charset="2"/>
              <a:buChar char="§"/>
              <a:defRPr/>
            </a:pPr>
            <a:r>
              <a:rPr lang="en-US" altLang="fr-FR" sz="1800" dirty="0" smtClean="0">
                <a:ea typeface="ＭＳ Ｐゴシック" pitchFamily="-107" charset="-128"/>
              </a:rPr>
              <a:t>Based on assumed 2% loss with provincial grant freeze</a:t>
            </a:r>
          </a:p>
          <a:p>
            <a:pPr lvl="2">
              <a:buFont typeface="Wingdings" charset="2"/>
              <a:buChar char="§"/>
              <a:defRPr/>
            </a:pPr>
            <a:r>
              <a:rPr lang="en-US" altLang="fr-FR" sz="1800" dirty="0" smtClean="0">
                <a:ea typeface="ＭＳ Ｐゴシック" pitchFamily="-107" charset="-128"/>
              </a:rPr>
              <a:t>Allowing additional 1% for differential PBMA impacts between departments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altLang="fr-FR" sz="2000" dirty="0" smtClean="0"/>
              <a:t>Provide recommendations for disinvestment, thereby informing annual budget, operational and work plans</a:t>
            </a:r>
          </a:p>
          <a:p>
            <a:pPr lvl="2">
              <a:buFont typeface="Wingdings" charset="2"/>
              <a:buChar char="§"/>
              <a:defRPr/>
            </a:pPr>
            <a:r>
              <a:rPr lang="en-US" altLang="fr-FR" sz="1800" dirty="0"/>
              <a:t>Identify best options for resource reductions </a:t>
            </a:r>
            <a:r>
              <a:rPr lang="en-US" altLang="fr-FR" sz="1800" dirty="0" smtClean="0"/>
              <a:t>while continuing to meet </a:t>
            </a:r>
            <a:r>
              <a:rPr lang="en-US" altLang="fr-FR" sz="1800" dirty="0"/>
              <a:t>our public health mandate</a:t>
            </a:r>
          </a:p>
          <a:p>
            <a:pPr lvl="2">
              <a:buFont typeface="Wingdings" charset="2"/>
              <a:buChar char="§"/>
              <a:defRPr/>
            </a:pPr>
            <a:r>
              <a:rPr lang="en-US" altLang="fr-FR" sz="1800" dirty="0"/>
              <a:t>Provide the Board with tangible information on the impacts of different funding decision </a:t>
            </a:r>
            <a:r>
              <a:rPr lang="en-US" altLang="fr-FR" sz="1800" dirty="0" smtClean="0"/>
              <a:t>options re the 2017 budget</a:t>
            </a:r>
          </a:p>
          <a:p>
            <a:pPr lvl="3">
              <a:buFont typeface="Wingdings" charset="2"/>
              <a:buChar char="§"/>
              <a:defRPr/>
            </a:pPr>
            <a:r>
              <a:rPr lang="en-US" altLang="fr-FR" sz="1800" dirty="0" smtClean="0"/>
              <a:t>Shortened timeline to accommodate this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altLang="fr-FR" sz="2000" dirty="0" smtClean="0"/>
              <a:t>Will </a:t>
            </a:r>
            <a:r>
              <a:rPr lang="en-US" altLang="fr-FR" sz="2000" dirty="0"/>
              <a:t>be part of ongoing and annual planning </a:t>
            </a:r>
            <a:r>
              <a:rPr lang="en-US" altLang="fr-FR" sz="2000" dirty="0" smtClean="0"/>
              <a:t>cycle</a:t>
            </a:r>
          </a:p>
          <a:p>
            <a:pPr marL="298450" lvl="1" indent="0">
              <a:buNone/>
              <a:defRPr/>
            </a:pPr>
            <a:endParaRPr lang="en-US" altLang="fr-FR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76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eader, Leadership, Manager, Team, Group, Entrepreneur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3" t="9254" r="7187" b="10551"/>
          <a:stretch/>
        </p:blipFill>
        <p:spPr bwMode="auto">
          <a:xfrm>
            <a:off x="6477000" y="228600"/>
            <a:ext cx="2667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leadership 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ummer of 2016</a:t>
            </a:r>
          </a:p>
          <a:p>
            <a:r>
              <a:rPr lang="en-US" dirty="0"/>
              <a:t>Senior management </a:t>
            </a:r>
            <a:r>
              <a:rPr lang="en-US" dirty="0" smtClean="0"/>
              <a:t>developed the model</a:t>
            </a:r>
            <a:endParaRPr lang="en-US" dirty="0"/>
          </a:p>
          <a:p>
            <a:r>
              <a:rPr lang="en-US" dirty="0" smtClean="0"/>
              <a:t>Board </a:t>
            </a:r>
            <a:r>
              <a:rPr lang="en-US" dirty="0"/>
              <a:t>of Health approval</a:t>
            </a:r>
            <a:endParaRPr lang="en-CA" dirty="0"/>
          </a:p>
          <a:p>
            <a:r>
              <a:rPr lang="en-US" dirty="0" smtClean="0"/>
              <a:t>Project Manager, and Assistant PM recruited (from among management, and PHPM resident respectively)</a:t>
            </a:r>
          </a:p>
          <a:p>
            <a:pPr lvl="1"/>
            <a:r>
              <a:rPr lang="en-US" dirty="0" smtClean="0"/>
              <a:t>Job descriptions developed</a:t>
            </a:r>
          </a:p>
          <a:p>
            <a:pPr lvl="1"/>
            <a:r>
              <a:rPr lang="en-US" dirty="0" smtClean="0"/>
              <a:t>Supervised by MOH</a:t>
            </a:r>
            <a:endParaRPr lang="en-US" dirty="0"/>
          </a:p>
          <a:p>
            <a:r>
              <a:rPr lang="en-US" dirty="0" smtClean="0"/>
              <a:t>Agency staff communication strategy and HR functions </a:t>
            </a:r>
          </a:p>
          <a:p>
            <a:pPr lvl="1"/>
            <a:r>
              <a:rPr lang="en-US" dirty="0" smtClean="0"/>
              <a:t>Need, intentions, approach, timelines, outcome</a:t>
            </a:r>
          </a:p>
          <a:p>
            <a:pPr lvl="1"/>
            <a:r>
              <a:rPr lang="en-US" dirty="0" smtClean="0"/>
              <a:t>Development of layoff / bumping protocols (union and non-union)</a:t>
            </a:r>
          </a:p>
          <a:p>
            <a:pPr lvl="1"/>
            <a:r>
              <a:rPr lang="en-US" dirty="0" smtClean="0"/>
              <a:t>Continuation of the communications from the 2015 downsizing response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3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7672" y="290580"/>
            <a:ext cx="8079474" cy="914400"/>
          </a:xfrm>
        </p:spPr>
        <p:txBody>
          <a:bodyPr/>
          <a:lstStyle/>
          <a:p>
            <a:r>
              <a:rPr lang="en-CA" dirty="0" smtClean="0"/>
              <a:t>Integrated Planning Process</a:t>
            </a:r>
            <a:endParaRPr lang="en-C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402604"/>
              </p:ext>
            </p:extLst>
          </p:nvPr>
        </p:nvGraphicFramePr>
        <p:xfrm>
          <a:off x="0" y="985095"/>
          <a:ext cx="9144000" cy="391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4"/>
          <p:cNvSpPr txBox="1">
            <a:spLocks/>
          </p:cNvSpPr>
          <p:nvPr/>
        </p:nvSpPr>
        <p:spPr bwMode="auto">
          <a:xfrm>
            <a:off x="941856" y="4914900"/>
            <a:ext cx="6953250" cy="120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rgbClr val="018B71"/>
                </a:solidFill>
                <a:latin typeface="+mj-lt"/>
                <a:ea typeface="+mj-ea"/>
                <a:cs typeface="+mj-cs"/>
              </a:rPr>
              <a:t>PBMA Implementation Timeline</a:t>
            </a:r>
            <a:endParaRPr kumimoji="0" lang="en-CA" sz="3200" u="none" strike="noStrike" kern="0" cap="none" spc="0" normalizeH="0" baseline="0" noProof="0" dirty="0">
              <a:ln>
                <a:noFill/>
              </a:ln>
              <a:solidFill>
                <a:srgbClr val="018B7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341376" y="4011168"/>
            <a:ext cx="8802624" cy="560832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375" y="4090416"/>
            <a:ext cx="194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i="0" dirty="0" smtClean="0">
                <a:latin typeface="Calibri" pitchFamily="34" charset="0"/>
              </a:rPr>
              <a:t>October 2016</a:t>
            </a:r>
            <a:endParaRPr lang="en-CA" sz="2000" b="1" i="0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7479" y="4090416"/>
            <a:ext cx="1445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i="0" dirty="0" smtClean="0">
                <a:latin typeface="Calibri" pitchFamily="34" charset="0"/>
              </a:rPr>
              <a:t>March 2017</a:t>
            </a:r>
            <a:endParaRPr lang="en-CA" sz="2000" b="1" i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28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Review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>
              <a:defRPr/>
            </a:pPr>
            <a:r>
              <a:rPr lang="en-US" altLang="fr-FR" dirty="0"/>
              <a:t>Disinvestments only in 2017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359419"/>
              </p:ext>
            </p:extLst>
          </p:nvPr>
        </p:nvGraphicFramePr>
        <p:xfrm>
          <a:off x="1066800" y="2133600"/>
          <a:ext cx="7321624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0812"/>
                <a:gridCol w="3660812"/>
              </a:tblGrid>
              <a:tr h="45512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Included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Excluded</a:t>
                      </a:r>
                      <a:endParaRPr lang="en-US" sz="1700" dirty="0"/>
                    </a:p>
                  </a:txBody>
                  <a:tcPr/>
                </a:tc>
              </a:tr>
              <a:tr h="2973878"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800" b="0" dirty="0" smtClean="0"/>
                        <a:t>All departments (incl. MOH office)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800" b="0" dirty="0" smtClean="0"/>
                        <a:t>All program</a:t>
                      </a:r>
                      <a:r>
                        <a:rPr lang="en-US" sz="1800" b="0" baseline="0" dirty="0" smtClean="0"/>
                        <a:t> components involving cost-shared funds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800" b="0" dirty="0" smtClean="0"/>
                        <a:t>Staffing related costs (salary</a:t>
                      </a:r>
                      <a:r>
                        <a:rPr lang="en-US" sz="1800" b="0" baseline="0" dirty="0" smtClean="0"/>
                        <a:t>, benefits) for all staff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800" b="0" baseline="0" dirty="0" smtClean="0"/>
                        <a:t>Operating costs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- Program</a:t>
                      </a:r>
                      <a:r>
                        <a:rPr lang="en-US" sz="1800" b="0" baseline="0" dirty="0" smtClean="0"/>
                        <a:t> components that are 100% provincially funded</a:t>
                      </a:r>
                      <a:endParaRPr lang="en-US" sz="18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02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 SMDHU criteria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2347007495"/>
              </p:ext>
            </p:extLst>
          </p:nvPr>
        </p:nvGraphicFramePr>
        <p:xfrm>
          <a:off x="827162" y="1600200"/>
          <a:ext cx="756126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312"/>
                <a:gridCol w="252095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Criteria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Weighting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Health</a:t>
                      </a:r>
                      <a:r>
                        <a:rPr lang="en-CA" baseline="0" dirty="0" smtClean="0"/>
                        <a:t> Impact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Legislative Requirement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Urgent Public Health Issues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Efficiency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Organizational Capacity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Client Experience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7.5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Determinants of Health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Workplace</a:t>
                      </a:r>
                      <a:r>
                        <a:rPr lang="en-CA" baseline="0" dirty="0" smtClean="0"/>
                        <a:t> Environment</a:t>
                      </a:r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Collaboration/Partnerships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7.5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Innovation/Knowledge</a:t>
                      </a:r>
                      <a:r>
                        <a:rPr lang="en-CA" baseline="0" dirty="0" smtClean="0"/>
                        <a:t> Management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Implementation Challenges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2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DHU presentation_white">
  <a:themeElements>
    <a:clrScheme name="1 smdh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2B8D"/>
      </a:accent1>
      <a:accent2>
        <a:srgbClr val="1D8821"/>
      </a:accent2>
      <a:accent3>
        <a:srgbClr val="DBEFCE"/>
      </a:accent3>
      <a:accent4>
        <a:srgbClr val="9C8DC3"/>
      </a:accent4>
      <a:accent5>
        <a:srgbClr val="25A9E1"/>
      </a:accent5>
      <a:accent6>
        <a:srgbClr val="8A7967"/>
      </a:accent6>
      <a:hlink>
        <a:srgbClr val="0D2B8D"/>
      </a:hlink>
      <a:folHlink>
        <a:srgbClr val="9C8DC3"/>
      </a:folHlink>
    </a:clrScheme>
    <a:fontScheme name="SMDH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48BF949A-4AA9-468E-A1DE-07A27CB0741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SMDHU presentation_white</Template>
  <TotalTime>1965</TotalTime>
  <Words>964</Words>
  <Application>Microsoft Office PowerPoint</Application>
  <PresentationFormat>On-screen Show (4:3)</PresentationFormat>
  <Paragraphs>186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Arial Narrow</vt:lpstr>
      <vt:lpstr>Calibri</vt:lpstr>
      <vt:lpstr>Times New Roman</vt:lpstr>
      <vt:lpstr>Wingdings</vt:lpstr>
      <vt:lpstr>SMDHU presentation_white</vt:lpstr>
      <vt:lpstr>The SMDHU experience using  Program Budgeting and Marginal Analysis</vt:lpstr>
      <vt:lpstr>Faculty/Presenter Disclosure</vt:lpstr>
      <vt:lpstr>Context: The need to Rationalize in 2016 </vt:lpstr>
      <vt:lpstr>Why PBMA?</vt:lpstr>
      <vt:lpstr>Approach and intentions</vt:lpstr>
      <vt:lpstr>Developing a leadership model</vt:lpstr>
      <vt:lpstr>Integrated Planning Process</vt:lpstr>
      <vt:lpstr>Review Scope</vt:lpstr>
      <vt:lpstr>2017 SMDHU criteria</vt:lpstr>
      <vt:lpstr>Risk Assessment</vt:lpstr>
      <vt:lpstr>Proposal review - Ground rules</vt:lpstr>
      <vt:lpstr>Overall results</vt:lpstr>
      <vt:lpstr>PowerPoint Presentation</vt:lpstr>
      <vt:lpstr>Decisions</vt:lpstr>
      <vt:lpstr>Post implementation evaluation findings</vt:lpstr>
      <vt:lpstr>PowerPoint Presentation</vt:lpstr>
      <vt:lpstr>PowerPoint Presentation</vt:lpstr>
    </vt:vector>
  </TitlesOfParts>
  <Manager>Judy Lalonde</Manager>
  <Company>Simcoe Muskoka District Health Unit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budgeting &amp; marginal analysis (PBMA) overview</dc:title>
  <dc:subject>Corporate</dc:subject>
  <dc:creator>Guarda, Brenda</dc:creator>
  <cp:lastModifiedBy>Miller, Christine</cp:lastModifiedBy>
  <cp:revision>123</cp:revision>
  <cp:lastPrinted>2014-02-18T13:54:54Z</cp:lastPrinted>
  <dcterms:created xsi:type="dcterms:W3CDTF">2016-09-26T01:53:31Z</dcterms:created>
  <dcterms:modified xsi:type="dcterms:W3CDTF">2017-06-06T19:16:07Z</dcterms:modified>
</cp:coreProperties>
</file>