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4" r:id="rId5"/>
  </p:sldMasterIdLst>
  <p:notesMasterIdLst>
    <p:notesMasterId r:id="rId40"/>
  </p:notesMasterIdLst>
  <p:handoutMasterIdLst>
    <p:handoutMasterId r:id="rId41"/>
  </p:handoutMasterIdLst>
  <p:sldIdLst>
    <p:sldId id="1015" r:id="rId6"/>
    <p:sldId id="1089" r:id="rId7"/>
    <p:sldId id="1146" r:id="rId8"/>
    <p:sldId id="1066" r:id="rId9"/>
    <p:sldId id="1123" r:id="rId10"/>
    <p:sldId id="1108" r:id="rId11"/>
    <p:sldId id="1191" r:id="rId12"/>
    <p:sldId id="1166" r:id="rId13"/>
    <p:sldId id="1110" r:id="rId14"/>
    <p:sldId id="1193" r:id="rId15"/>
    <p:sldId id="1144" r:id="rId16"/>
    <p:sldId id="1160" r:id="rId17"/>
    <p:sldId id="1109" r:id="rId18"/>
    <p:sldId id="1141" r:id="rId19"/>
    <p:sldId id="1143" r:id="rId20"/>
    <p:sldId id="1097" r:id="rId21"/>
    <p:sldId id="1164" r:id="rId22"/>
    <p:sldId id="1180" r:id="rId23"/>
    <p:sldId id="1192" r:id="rId24"/>
    <p:sldId id="1165" r:id="rId25"/>
    <p:sldId id="1167" r:id="rId26"/>
    <p:sldId id="1190" r:id="rId27"/>
    <p:sldId id="1168" r:id="rId28"/>
    <p:sldId id="1171" r:id="rId29"/>
    <p:sldId id="1184" r:id="rId30"/>
    <p:sldId id="1181" r:id="rId31"/>
    <p:sldId id="1162" r:id="rId32"/>
    <p:sldId id="1189" r:id="rId33"/>
    <p:sldId id="1188" r:id="rId34"/>
    <p:sldId id="1173" r:id="rId35"/>
    <p:sldId id="1127" r:id="rId36"/>
    <p:sldId id="1185" r:id="rId37"/>
    <p:sldId id="1062" r:id="rId38"/>
    <p:sldId id="1182" r:id="rId3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londe, Judy" initials="L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B09"/>
    <a:srgbClr val="714305"/>
    <a:srgbClr val="A15F07"/>
    <a:srgbClr val="F59B23"/>
    <a:srgbClr val="683D04"/>
    <a:srgbClr val="AFA2CE"/>
    <a:srgbClr val="FDEABB"/>
    <a:srgbClr val="FACD72"/>
    <a:srgbClr val="FBD485"/>
    <a:srgbClr val="F3B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856" autoAdjust="0"/>
    <p:restoredTop sz="88091" autoAdjust="0"/>
  </p:normalViewPr>
  <p:slideViewPr>
    <p:cSldViewPr>
      <p:cViewPr varScale="1">
        <p:scale>
          <a:sx n="81" d="100"/>
          <a:sy n="81" d="100"/>
        </p:scale>
        <p:origin x="10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29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364"/>
    </p:cViewPr>
  </p:sorterViewPr>
  <p:notesViewPr>
    <p:cSldViewPr>
      <p:cViewPr>
        <p:scale>
          <a:sx n="100" d="100"/>
          <a:sy n="100" d="100"/>
        </p:scale>
        <p:origin x="-1584" y="10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microsoft.com/office/2007/relationships/hdphoto" Target="../media/hdphoto1.wdp"/><Relationship Id="rId1" Type="http://schemas.openxmlformats.org/officeDocument/2006/relationships/image" Target="../media/image9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microsoft.com/office/2007/relationships/hdphoto" Target="../media/hdphoto1.wdp"/><Relationship Id="rId1" Type="http://schemas.openxmlformats.org/officeDocument/2006/relationships/image" Target="../media/image9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6659A-0A99-4FD9-B379-0CF7FEC19D4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</dgm:pt>
    <dgm:pt modelId="{229DF4F6-4189-4BB9-BFBC-7EE8F1673FED}">
      <dgm:prSet phldrT="[Text]"/>
      <dgm:spPr/>
      <dgm:t>
        <a:bodyPr/>
        <a:lstStyle/>
        <a:p>
          <a:r>
            <a:rPr lang="en-US" dirty="0" smtClean="0"/>
            <a:t>Educational attainment</a:t>
          </a:r>
          <a:endParaRPr lang="en-US" dirty="0"/>
        </a:p>
      </dgm:t>
    </dgm:pt>
    <dgm:pt modelId="{BD7D438E-E56C-405B-8446-21E65077E7CE}" type="parTrans" cxnId="{3DD8FBB2-4247-43C6-ABE7-A1B420055AE4}">
      <dgm:prSet/>
      <dgm:spPr/>
      <dgm:t>
        <a:bodyPr/>
        <a:lstStyle/>
        <a:p>
          <a:endParaRPr lang="en-US"/>
        </a:p>
      </dgm:t>
    </dgm:pt>
    <dgm:pt modelId="{C3BD4BFB-0CCA-4FEB-8C50-B9F6D5F05800}" type="sibTrans" cxnId="{3DD8FBB2-4247-43C6-ABE7-A1B420055AE4}">
      <dgm:prSet/>
      <dgm:spPr/>
      <dgm:t>
        <a:bodyPr/>
        <a:lstStyle/>
        <a:p>
          <a:endParaRPr lang="en-US"/>
        </a:p>
      </dgm:t>
    </dgm:pt>
    <dgm:pt modelId="{D355549E-E7BF-408A-8D72-1DD05D4F82F6}">
      <dgm:prSet phldrT="[Text]"/>
      <dgm:spPr/>
      <dgm:t>
        <a:bodyPr/>
        <a:lstStyle/>
        <a:p>
          <a:r>
            <a:rPr lang="en-CA" dirty="0" smtClean="0"/>
            <a:t>Employment security</a:t>
          </a:r>
          <a:endParaRPr lang="en-US" dirty="0"/>
        </a:p>
      </dgm:t>
    </dgm:pt>
    <dgm:pt modelId="{94EECAC4-C34F-44D3-9874-0CCE691EAC8E}" type="parTrans" cxnId="{B1849F55-9ADD-46AB-B9D4-2A64C1389B7C}">
      <dgm:prSet/>
      <dgm:spPr/>
      <dgm:t>
        <a:bodyPr/>
        <a:lstStyle/>
        <a:p>
          <a:endParaRPr lang="en-US"/>
        </a:p>
      </dgm:t>
    </dgm:pt>
    <dgm:pt modelId="{D18B06AF-C820-4BDA-804B-63094A669241}" type="sibTrans" cxnId="{B1849F55-9ADD-46AB-B9D4-2A64C1389B7C}">
      <dgm:prSet/>
      <dgm:spPr/>
      <dgm:t>
        <a:bodyPr/>
        <a:lstStyle/>
        <a:p>
          <a:endParaRPr lang="en-US"/>
        </a:p>
      </dgm:t>
    </dgm:pt>
    <dgm:pt modelId="{D0744081-7D24-4664-8B6E-18D8B0A5A48C}">
      <dgm:prSet phldrT="[Text]"/>
      <dgm:spPr/>
      <dgm:t>
        <a:bodyPr/>
        <a:lstStyle/>
        <a:p>
          <a:r>
            <a:rPr lang="en-US" dirty="0" smtClean="0"/>
            <a:t>Children’s future income</a:t>
          </a:r>
          <a:endParaRPr lang="en-US" dirty="0"/>
        </a:p>
      </dgm:t>
    </dgm:pt>
    <dgm:pt modelId="{8C0A9487-ED92-4297-AAA9-4F1A21450DC4}" type="parTrans" cxnId="{A40911FC-B766-4F59-ADCF-542B60C297F8}">
      <dgm:prSet/>
      <dgm:spPr/>
      <dgm:t>
        <a:bodyPr/>
        <a:lstStyle/>
        <a:p>
          <a:endParaRPr lang="en-US"/>
        </a:p>
      </dgm:t>
    </dgm:pt>
    <dgm:pt modelId="{A9947049-30DA-4F9C-9353-6AF26EB4F550}" type="sibTrans" cxnId="{A40911FC-B766-4F59-ADCF-542B60C297F8}">
      <dgm:prSet/>
      <dgm:spPr/>
      <dgm:t>
        <a:bodyPr/>
        <a:lstStyle/>
        <a:p>
          <a:endParaRPr lang="en-US"/>
        </a:p>
      </dgm:t>
    </dgm:pt>
    <dgm:pt modelId="{750ABA39-5423-4128-9A15-784248628EC1}">
      <dgm:prSet phldrT="[Text]"/>
      <dgm:spPr/>
      <dgm:t>
        <a:bodyPr/>
        <a:lstStyle/>
        <a:p>
          <a:r>
            <a:rPr lang="en-CA" dirty="0" smtClean="0"/>
            <a:t>Criminal involvement</a:t>
          </a:r>
          <a:endParaRPr lang="en-US" dirty="0"/>
        </a:p>
      </dgm:t>
    </dgm:pt>
    <dgm:pt modelId="{9571AE80-DDDC-4598-862B-2DCFD7DD5639}" type="parTrans" cxnId="{26686437-85A9-4F50-915B-08F3797A5453}">
      <dgm:prSet/>
      <dgm:spPr/>
      <dgm:t>
        <a:bodyPr/>
        <a:lstStyle/>
        <a:p>
          <a:endParaRPr lang="en-US"/>
        </a:p>
      </dgm:t>
    </dgm:pt>
    <dgm:pt modelId="{0379F117-8D53-4E48-8889-EE0239080CA3}" type="sibTrans" cxnId="{26686437-85A9-4F50-915B-08F3797A5453}">
      <dgm:prSet/>
      <dgm:spPr/>
      <dgm:t>
        <a:bodyPr/>
        <a:lstStyle/>
        <a:p>
          <a:endParaRPr lang="en-US"/>
        </a:p>
      </dgm:t>
    </dgm:pt>
    <dgm:pt modelId="{F13BE7A9-4929-445B-B3BF-6D79A9934C44}" type="pres">
      <dgm:prSet presAssocID="{1F36659A-0A99-4FD9-B379-0CF7FEC19D4F}" presName="diagram" presStyleCnt="0">
        <dgm:presLayoutVars>
          <dgm:dir/>
          <dgm:resizeHandles val="exact"/>
        </dgm:presLayoutVars>
      </dgm:prSet>
      <dgm:spPr/>
    </dgm:pt>
    <dgm:pt modelId="{0CC63946-114F-456D-90F2-FCFB1AFCD349}" type="pres">
      <dgm:prSet presAssocID="{229DF4F6-4189-4BB9-BFBC-7EE8F1673F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5F267-27C8-4938-9A02-E4F8F6C12A20}" type="pres">
      <dgm:prSet presAssocID="{C3BD4BFB-0CCA-4FEB-8C50-B9F6D5F05800}" presName="sibTrans" presStyleCnt="0"/>
      <dgm:spPr/>
    </dgm:pt>
    <dgm:pt modelId="{EEEBDF75-D832-4FF1-BC80-82BCABEB90E4}" type="pres">
      <dgm:prSet presAssocID="{D355549E-E7BF-408A-8D72-1DD05D4F82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6D411-C727-48EC-9CFF-B4693F9447FC}" type="pres">
      <dgm:prSet presAssocID="{D18B06AF-C820-4BDA-804B-63094A669241}" presName="sibTrans" presStyleCnt="0"/>
      <dgm:spPr/>
    </dgm:pt>
    <dgm:pt modelId="{817790B8-9919-47B5-8510-46AD91C43656}" type="pres">
      <dgm:prSet presAssocID="{D0744081-7D24-4664-8B6E-18D8B0A5A4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6F2FF-BB59-425A-8EF2-26F67E839767}" type="pres">
      <dgm:prSet presAssocID="{A9947049-30DA-4F9C-9353-6AF26EB4F550}" presName="sibTrans" presStyleCnt="0"/>
      <dgm:spPr/>
    </dgm:pt>
    <dgm:pt modelId="{837090D4-5B01-47A6-B25A-25957769E82A}" type="pres">
      <dgm:prSet presAssocID="{750ABA39-5423-4128-9A15-784248628E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ED2DB-2F9E-49F0-AA03-617C90DBF260}" type="presOf" srcId="{750ABA39-5423-4128-9A15-784248628EC1}" destId="{837090D4-5B01-47A6-B25A-25957769E82A}" srcOrd="0" destOrd="0" presId="urn:microsoft.com/office/officeart/2005/8/layout/default"/>
    <dgm:cxn modelId="{8CCC7340-51EF-4127-B889-6DD25E789D6A}" type="presOf" srcId="{1F36659A-0A99-4FD9-B379-0CF7FEC19D4F}" destId="{F13BE7A9-4929-445B-B3BF-6D79A9934C44}" srcOrd="0" destOrd="0" presId="urn:microsoft.com/office/officeart/2005/8/layout/default"/>
    <dgm:cxn modelId="{3DD8FBB2-4247-43C6-ABE7-A1B420055AE4}" srcId="{1F36659A-0A99-4FD9-B379-0CF7FEC19D4F}" destId="{229DF4F6-4189-4BB9-BFBC-7EE8F1673FED}" srcOrd="0" destOrd="0" parTransId="{BD7D438E-E56C-405B-8446-21E65077E7CE}" sibTransId="{C3BD4BFB-0CCA-4FEB-8C50-B9F6D5F05800}"/>
    <dgm:cxn modelId="{26686437-85A9-4F50-915B-08F3797A5453}" srcId="{1F36659A-0A99-4FD9-B379-0CF7FEC19D4F}" destId="{750ABA39-5423-4128-9A15-784248628EC1}" srcOrd="3" destOrd="0" parTransId="{9571AE80-DDDC-4598-862B-2DCFD7DD5639}" sibTransId="{0379F117-8D53-4E48-8889-EE0239080CA3}"/>
    <dgm:cxn modelId="{A40911FC-B766-4F59-ADCF-542B60C297F8}" srcId="{1F36659A-0A99-4FD9-B379-0CF7FEC19D4F}" destId="{D0744081-7D24-4664-8B6E-18D8B0A5A48C}" srcOrd="2" destOrd="0" parTransId="{8C0A9487-ED92-4297-AAA9-4F1A21450DC4}" sibTransId="{A9947049-30DA-4F9C-9353-6AF26EB4F550}"/>
    <dgm:cxn modelId="{AAF834E9-7E6F-4BCA-9703-98FE8C59A944}" type="presOf" srcId="{D355549E-E7BF-408A-8D72-1DD05D4F82F6}" destId="{EEEBDF75-D832-4FF1-BC80-82BCABEB90E4}" srcOrd="0" destOrd="0" presId="urn:microsoft.com/office/officeart/2005/8/layout/default"/>
    <dgm:cxn modelId="{B1849F55-9ADD-46AB-B9D4-2A64C1389B7C}" srcId="{1F36659A-0A99-4FD9-B379-0CF7FEC19D4F}" destId="{D355549E-E7BF-408A-8D72-1DD05D4F82F6}" srcOrd="1" destOrd="0" parTransId="{94EECAC4-C34F-44D3-9874-0CCE691EAC8E}" sibTransId="{D18B06AF-C820-4BDA-804B-63094A669241}"/>
    <dgm:cxn modelId="{A9F0FCF8-B879-42E4-913E-9F522BDAC9B6}" type="presOf" srcId="{D0744081-7D24-4664-8B6E-18D8B0A5A48C}" destId="{817790B8-9919-47B5-8510-46AD91C43656}" srcOrd="0" destOrd="0" presId="urn:microsoft.com/office/officeart/2005/8/layout/default"/>
    <dgm:cxn modelId="{8EC17F3A-A00C-41E0-9ADD-BDD225317067}" type="presOf" srcId="{229DF4F6-4189-4BB9-BFBC-7EE8F1673FED}" destId="{0CC63946-114F-456D-90F2-FCFB1AFCD349}" srcOrd="0" destOrd="0" presId="urn:microsoft.com/office/officeart/2005/8/layout/default"/>
    <dgm:cxn modelId="{1F87F4CC-C90B-4C00-9CCE-1562E5B87065}" type="presParOf" srcId="{F13BE7A9-4929-445B-B3BF-6D79A9934C44}" destId="{0CC63946-114F-456D-90F2-FCFB1AFCD349}" srcOrd="0" destOrd="0" presId="urn:microsoft.com/office/officeart/2005/8/layout/default"/>
    <dgm:cxn modelId="{639E8760-58E5-41CB-BC47-717EF88B9F47}" type="presParOf" srcId="{F13BE7A9-4929-445B-B3BF-6D79A9934C44}" destId="{A5E5F267-27C8-4938-9A02-E4F8F6C12A20}" srcOrd="1" destOrd="0" presId="urn:microsoft.com/office/officeart/2005/8/layout/default"/>
    <dgm:cxn modelId="{4D7217EB-DDEA-4B9B-9106-19C148068F2B}" type="presParOf" srcId="{F13BE7A9-4929-445B-B3BF-6D79A9934C44}" destId="{EEEBDF75-D832-4FF1-BC80-82BCABEB90E4}" srcOrd="2" destOrd="0" presId="urn:microsoft.com/office/officeart/2005/8/layout/default"/>
    <dgm:cxn modelId="{83E7472E-F4C5-4DE6-A953-A8CA753BFD88}" type="presParOf" srcId="{F13BE7A9-4929-445B-B3BF-6D79A9934C44}" destId="{45D6D411-C727-48EC-9CFF-B4693F9447FC}" srcOrd="3" destOrd="0" presId="urn:microsoft.com/office/officeart/2005/8/layout/default"/>
    <dgm:cxn modelId="{DC9D80F0-3D95-405D-9552-9498ED6519E5}" type="presParOf" srcId="{F13BE7A9-4929-445B-B3BF-6D79A9934C44}" destId="{817790B8-9919-47B5-8510-46AD91C43656}" srcOrd="4" destOrd="0" presId="urn:microsoft.com/office/officeart/2005/8/layout/default"/>
    <dgm:cxn modelId="{FBB293BA-2ED9-480B-942A-A6CF1DD8A4A3}" type="presParOf" srcId="{F13BE7A9-4929-445B-B3BF-6D79A9934C44}" destId="{4D16F2FF-BB59-425A-8EF2-26F67E839767}" srcOrd="5" destOrd="0" presId="urn:microsoft.com/office/officeart/2005/8/layout/default"/>
    <dgm:cxn modelId="{F7DA8C9C-91DD-4231-9355-8A6158DC6599}" type="presParOf" srcId="{F13BE7A9-4929-445B-B3BF-6D79A9934C44}" destId="{837090D4-5B01-47A6-B25A-25957769E82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95F53-3411-4319-90B2-38944F72550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E56D30-A532-4717-BF9D-9BE805F983EC}">
      <dgm:prSet phldrT="[Text]" custT="1"/>
      <dgm:spPr>
        <a:solidFill>
          <a:srgbClr val="683D04"/>
        </a:solidFill>
      </dgm:spPr>
      <dgm:t>
        <a:bodyPr/>
        <a:lstStyle/>
        <a:p>
          <a:r>
            <a:rPr lang="en-US" sz="1400" dirty="0" smtClean="0"/>
            <a:t>6,310 (32% of) lone-parent families</a:t>
          </a:r>
          <a:endParaRPr lang="en-US" sz="1400" dirty="0"/>
        </a:p>
      </dgm:t>
    </dgm:pt>
    <dgm:pt modelId="{D5273042-A28D-4BE5-B39C-C81D82BF532B}" type="parTrans" cxnId="{DCFDC21C-CFEF-4816-980F-4E98C70786D3}">
      <dgm:prSet/>
      <dgm:spPr/>
      <dgm:t>
        <a:bodyPr/>
        <a:lstStyle/>
        <a:p>
          <a:endParaRPr lang="en-US"/>
        </a:p>
      </dgm:t>
    </dgm:pt>
    <dgm:pt modelId="{3475430E-984D-42DA-AE37-6BD8BEC11767}" type="sibTrans" cxnId="{DCFDC21C-CFEF-4816-980F-4E98C70786D3}">
      <dgm:prSet/>
      <dgm:spPr/>
      <dgm:t>
        <a:bodyPr/>
        <a:lstStyle/>
        <a:p>
          <a:endParaRPr lang="en-US"/>
        </a:p>
      </dgm:t>
    </dgm:pt>
    <dgm:pt modelId="{FC23714C-08D9-4BC9-BC1F-2DC5AFCBF898}">
      <dgm:prSet phldrT="[Text]"/>
      <dgm:spPr/>
      <dgm:t>
        <a:bodyPr/>
        <a:lstStyle/>
        <a:p>
          <a:r>
            <a:rPr lang="en-US" dirty="0" smtClean="0"/>
            <a:t>17% of children 0-17 yrs.</a:t>
          </a:r>
          <a:endParaRPr lang="en-US" dirty="0"/>
        </a:p>
      </dgm:t>
    </dgm:pt>
    <dgm:pt modelId="{8034E4FD-B6F2-4BF2-8083-D0B4E0942257}" type="parTrans" cxnId="{FFB08FD5-C6E5-4E6D-A909-2C068066C0AB}">
      <dgm:prSet/>
      <dgm:spPr/>
      <dgm:t>
        <a:bodyPr/>
        <a:lstStyle/>
        <a:p>
          <a:endParaRPr lang="en-US"/>
        </a:p>
      </dgm:t>
    </dgm:pt>
    <dgm:pt modelId="{7DFC1DCC-B696-445E-8B51-BA8E15383030}" type="sibTrans" cxnId="{FFB08FD5-C6E5-4E6D-A909-2C068066C0AB}">
      <dgm:prSet/>
      <dgm:spPr/>
      <dgm:t>
        <a:bodyPr/>
        <a:lstStyle/>
        <a:p>
          <a:endParaRPr lang="en-US"/>
        </a:p>
      </dgm:t>
    </dgm:pt>
    <dgm:pt modelId="{353A59BA-E7F6-4853-B97B-4D50FE9CD295}">
      <dgm:prSet phldrT="[Text]"/>
      <dgm:spPr/>
      <dgm:t>
        <a:bodyPr/>
        <a:lstStyle/>
        <a:p>
          <a:r>
            <a:rPr lang="en-US" dirty="0" smtClean="0"/>
            <a:t>3% of seniors 65+yrs.</a:t>
          </a:r>
          <a:endParaRPr lang="en-US" dirty="0"/>
        </a:p>
      </dgm:t>
    </dgm:pt>
    <dgm:pt modelId="{4423C54D-86A2-43F6-A21B-D2EE35083540}" type="parTrans" cxnId="{4F223DBB-2FD5-467E-A10C-7B7C3ED186C0}">
      <dgm:prSet/>
      <dgm:spPr/>
      <dgm:t>
        <a:bodyPr/>
        <a:lstStyle/>
        <a:p>
          <a:endParaRPr lang="en-US"/>
        </a:p>
      </dgm:t>
    </dgm:pt>
    <dgm:pt modelId="{0C01F24F-9524-416A-B215-61EE32ECC180}" type="sibTrans" cxnId="{4F223DBB-2FD5-467E-A10C-7B7C3ED186C0}">
      <dgm:prSet/>
      <dgm:spPr/>
      <dgm:t>
        <a:bodyPr/>
        <a:lstStyle/>
        <a:p>
          <a:endParaRPr lang="en-US"/>
        </a:p>
      </dgm:t>
    </dgm:pt>
    <dgm:pt modelId="{5F7A21C6-94FB-40C6-AF37-10032FFE8551}">
      <dgm:prSet phldrT="[Text]"/>
      <dgm:spPr/>
      <dgm:t>
        <a:bodyPr/>
        <a:lstStyle/>
        <a:p>
          <a:r>
            <a:rPr lang="en-US" dirty="0" smtClean="0"/>
            <a:t>13% of adults 18-64 yrs.</a:t>
          </a:r>
          <a:endParaRPr lang="en-US" dirty="0"/>
        </a:p>
      </dgm:t>
    </dgm:pt>
    <dgm:pt modelId="{60E07119-E332-41B3-8F25-C6E7CA7E7481}" type="parTrans" cxnId="{A8F8EFD8-5A56-49B6-9CF2-AE07FB3DAD1D}">
      <dgm:prSet/>
      <dgm:spPr/>
      <dgm:t>
        <a:bodyPr/>
        <a:lstStyle/>
        <a:p>
          <a:endParaRPr lang="en-US"/>
        </a:p>
      </dgm:t>
    </dgm:pt>
    <dgm:pt modelId="{E32D271C-D67C-4350-BF76-6E6A16BA3D39}" type="sibTrans" cxnId="{A8F8EFD8-5A56-49B6-9CF2-AE07FB3DAD1D}">
      <dgm:prSet/>
      <dgm:spPr/>
      <dgm:t>
        <a:bodyPr/>
        <a:lstStyle/>
        <a:p>
          <a:endParaRPr lang="en-US"/>
        </a:p>
      </dgm:t>
    </dgm:pt>
    <dgm:pt modelId="{15839291-A54D-4D86-B80C-E5A4E0E9CDF4}">
      <dgm:prSet phldrT="[Text]" custT="1"/>
      <dgm:spPr>
        <a:solidFill>
          <a:srgbClr val="683D04"/>
        </a:solidFill>
      </dgm:spPr>
      <dgm:t>
        <a:bodyPr/>
        <a:lstStyle/>
        <a:p>
          <a:r>
            <a:rPr lang="en-US" sz="1400" dirty="0" smtClean="0"/>
            <a:t>52,690 people </a:t>
          </a:r>
        </a:p>
        <a:p>
          <a:r>
            <a:rPr lang="en-US" sz="1400" dirty="0" smtClean="0"/>
            <a:t>(12% of total population)</a:t>
          </a:r>
          <a:endParaRPr lang="en-US" sz="1400" dirty="0"/>
        </a:p>
      </dgm:t>
    </dgm:pt>
    <dgm:pt modelId="{8D18700B-A461-4EC8-A02D-F5A799B6CC01}" type="parTrans" cxnId="{64915BE2-DD2C-45B6-BD8D-19F3FDAFAF05}">
      <dgm:prSet/>
      <dgm:spPr/>
      <dgm:t>
        <a:bodyPr/>
        <a:lstStyle/>
        <a:p>
          <a:endParaRPr lang="en-US"/>
        </a:p>
      </dgm:t>
    </dgm:pt>
    <dgm:pt modelId="{E149C88E-D844-433B-8D9D-1BB59CD59122}" type="sibTrans" cxnId="{64915BE2-DD2C-45B6-BD8D-19F3FDAFAF05}">
      <dgm:prSet/>
      <dgm:spPr/>
      <dgm:t>
        <a:bodyPr/>
        <a:lstStyle/>
        <a:p>
          <a:endParaRPr lang="en-US"/>
        </a:p>
      </dgm:t>
    </dgm:pt>
    <dgm:pt modelId="{0F57B49E-D7FF-45E7-8C61-670FB4B25224}">
      <dgm:prSet phldrT="[Text]" custT="1"/>
      <dgm:spPr>
        <a:solidFill>
          <a:srgbClr val="683D04"/>
        </a:solidFill>
      </dgm:spPr>
      <dgm:t>
        <a:bodyPr/>
        <a:lstStyle/>
        <a:p>
          <a:r>
            <a:rPr lang="en-US" sz="1400" dirty="0" smtClean="0"/>
            <a:t>2,950 (19% of) </a:t>
          </a:r>
          <a:r>
            <a:rPr lang="en-US" sz="1400" dirty="0" err="1" smtClean="0"/>
            <a:t>pop’n</a:t>
          </a:r>
          <a:r>
            <a:rPr lang="en-US" sz="1400" dirty="0" smtClean="0"/>
            <a:t> with Aboriginal identity</a:t>
          </a:r>
          <a:endParaRPr lang="en-US" sz="1400" dirty="0"/>
        </a:p>
      </dgm:t>
    </dgm:pt>
    <dgm:pt modelId="{744D2AF9-4161-485F-83FF-4E9931A1386D}" type="parTrans" cxnId="{49EB7122-CC14-49BA-8461-B33188781598}">
      <dgm:prSet/>
      <dgm:spPr/>
      <dgm:t>
        <a:bodyPr/>
        <a:lstStyle/>
        <a:p>
          <a:endParaRPr lang="en-US"/>
        </a:p>
      </dgm:t>
    </dgm:pt>
    <dgm:pt modelId="{833B5F94-5EF9-4538-B5F5-F3AC16DE479A}" type="sibTrans" cxnId="{49EB7122-CC14-49BA-8461-B33188781598}">
      <dgm:prSet/>
      <dgm:spPr/>
      <dgm:t>
        <a:bodyPr/>
        <a:lstStyle/>
        <a:p>
          <a:endParaRPr lang="en-US"/>
        </a:p>
      </dgm:t>
    </dgm:pt>
    <dgm:pt modelId="{E8ECFF84-F374-4569-B8AF-386C4F15FB0E}">
      <dgm:prSet phldrT="[Text]" custT="1"/>
      <dgm:spPr>
        <a:solidFill>
          <a:srgbClr val="683D04"/>
        </a:solidFill>
      </dgm:spPr>
      <dgm:t>
        <a:bodyPr/>
        <a:lstStyle/>
        <a:p>
          <a:r>
            <a:rPr lang="en-US" sz="1400" dirty="0" smtClean="0"/>
            <a:t>780 (21% of) recent immigrants </a:t>
          </a:r>
          <a:endParaRPr lang="en-US" sz="1400" dirty="0"/>
        </a:p>
      </dgm:t>
    </dgm:pt>
    <dgm:pt modelId="{37D32AF9-EC33-43B4-A346-1A212B40DB83}" type="parTrans" cxnId="{952628BE-3817-4870-859B-0B83C5A163AB}">
      <dgm:prSet/>
      <dgm:spPr/>
      <dgm:t>
        <a:bodyPr/>
        <a:lstStyle/>
        <a:p>
          <a:endParaRPr lang="en-US"/>
        </a:p>
      </dgm:t>
    </dgm:pt>
    <dgm:pt modelId="{E87F581F-9BAC-4AB8-B8E9-670BD354D670}" type="sibTrans" cxnId="{952628BE-3817-4870-859B-0B83C5A163AB}">
      <dgm:prSet/>
      <dgm:spPr/>
      <dgm:t>
        <a:bodyPr/>
        <a:lstStyle/>
        <a:p>
          <a:endParaRPr lang="en-US"/>
        </a:p>
      </dgm:t>
    </dgm:pt>
    <dgm:pt modelId="{24522677-1001-48B3-8A1C-C978864BCEE7}">
      <dgm:prSet phldrT="[Text]" custT="1"/>
      <dgm:spPr>
        <a:solidFill>
          <a:srgbClr val="683D04"/>
        </a:solidFill>
      </dgm:spPr>
      <dgm:t>
        <a:bodyPr/>
        <a:lstStyle/>
        <a:p>
          <a:r>
            <a:rPr lang="en-US" sz="1400" dirty="0" smtClean="0"/>
            <a:t>14,450  (15% of) </a:t>
          </a:r>
          <a:r>
            <a:rPr lang="en-US" sz="1400" dirty="0" err="1" smtClean="0"/>
            <a:t>pop’n</a:t>
          </a:r>
          <a:r>
            <a:rPr lang="en-US" sz="1400" dirty="0" smtClean="0"/>
            <a:t> with activity limitations</a:t>
          </a:r>
          <a:endParaRPr lang="en-US" sz="1400" dirty="0"/>
        </a:p>
      </dgm:t>
    </dgm:pt>
    <dgm:pt modelId="{39348C5C-4628-46A3-AA0E-E3AE7F4F2784}" type="parTrans" cxnId="{E59B9BCC-6327-46E9-9701-CB8E6BA3995C}">
      <dgm:prSet/>
      <dgm:spPr/>
      <dgm:t>
        <a:bodyPr/>
        <a:lstStyle/>
        <a:p>
          <a:endParaRPr lang="en-US"/>
        </a:p>
      </dgm:t>
    </dgm:pt>
    <dgm:pt modelId="{E41DDBBD-5BE4-4094-93B6-25E2236D21A3}" type="sibTrans" cxnId="{E59B9BCC-6327-46E9-9701-CB8E6BA3995C}">
      <dgm:prSet/>
      <dgm:spPr/>
      <dgm:t>
        <a:bodyPr/>
        <a:lstStyle/>
        <a:p>
          <a:endParaRPr lang="en-US"/>
        </a:p>
      </dgm:t>
    </dgm:pt>
    <dgm:pt modelId="{1046BAAE-9EF2-466B-98E6-657CC6792E61}" type="pres">
      <dgm:prSet presAssocID="{92795F53-3411-4319-90B2-38944F72550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FD65AC-0C57-4B49-8D81-8C148BC2954D}" type="pres">
      <dgm:prSet presAssocID="{15839291-A54D-4D86-B80C-E5A4E0E9CDF4}" presName="composite" presStyleCnt="0"/>
      <dgm:spPr/>
    </dgm:pt>
    <dgm:pt modelId="{6B23FFE4-65BA-48E3-8078-410D8A25D1D8}" type="pres">
      <dgm:prSet presAssocID="{15839291-A54D-4D86-B80C-E5A4E0E9CDF4}" presName="ParentText" presStyleLbl="node1" presStyleIdx="0" presStyleCnt="5" custScaleX="140274" custScaleY="2393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64ADA-8926-4837-931E-F11B78E63D95}" type="pres">
      <dgm:prSet presAssocID="{15839291-A54D-4D86-B80C-E5A4E0E9CDF4}" presName="Image" presStyleLbl="bgImgPlace1" presStyleIdx="0" presStyleCnt="5" custScaleX="139353"/>
      <dgm:spPr>
        <a:blipFill>
          <a:blip xmlns:r="http://schemas.openxmlformats.org/officeDocument/2006/relationships" r:embed="rId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5ED775EF-3C0B-419B-BFD4-C6213CD73078}" type="pres">
      <dgm:prSet presAssocID="{15839291-A54D-4D86-B80C-E5A4E0E9CDF4}" presName="ChildText" presStyleLbl="fgAcc1" presStyleIdx="0" presStyleCnt="1" custScaleX="157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C06B9-B8AB-41D7-AA9D-22DC6EEFDBF8}" type="pres">
      <dgm:prSet presAssocID="{E149C88E-D844-433B-8D9D-1BB59CD59122}" presName="sibTrans" presStyleCnt="0"/>
      <dgm:spPr/>
    </dgm:pt>
    <dgm:pt modelId="{7FF4C2E3-60FD-4DDC-A940-A091D3CE12DA}" type="pres">
      <dgm:prSet presAssocID="{7AE56D30-A532-4717-BF9D-9BE805F983EC}" presName="composite" presStyleCnt="0"/>
      <dgm:spPr/>
    </dgm:pt>
    <dgm:pt modelId="{DCF1D680-2B69-4CD3-B9F6-4DC39EE53F37}" type="pres">
      <dgm:prSet presAssocID="{7AE56D30-A532-4717-BF9D-9BE805F983EC}" presName="ParentText" presStyleLbl="node1" presStyleIdx="1" presStyleCnt="5" custScaleX="140855" custScaleY="225230" custLinFactNeighborX="4569" custLinFactNeighborY="-22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400FE-5169-4E44-9372-0005ACF67AA4}" type="pres">
      <dgm:prSet presAssocID="{7AE56D30-A532-4717-BF9D-9BE805F983EC}" presName="Image" presStyleLbl="bgImgPlace1" presStyleIdx="1" presStyleCnt="5" custScaleX="141893" custLinFactNeighborX="447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9" r="-209"/>
          </a:stretch>
        </a:blipFill>
      </dgm:spPr>
      <dgm:t>
        <a:bodyPr/>
        <a:lstStyle/>
        <a:p>
          <a:endParaRPr lang="en-US"/>
        </a:p>
      </dgm:t>
    </dgm:pt>
    <dgm:pt modelId="{9BB3D6FF-5DF7-4098-B5FA-663E4B88CEEF}" type="pres">
      <dgm:prSet presAssocID="{7AE56D30-A532-4717-BF9D-9BE805F983EC}" presName="ChildText" presStyleLbl="fgAcc1" presStyleIdx="0" presStyleCnt="1">
        <dgm:presLayoutVars>
          <dgm:chMax val="0"/>
          <dgm:chPref val="0"/>
          <dgm:bulletEnabled val="1"/>
        </dgm:presLayoutVars>
      </dgm:prSet>
      <dgm:spPr/>
    </dgm:pt>
    <dgm:pt modelId="{7D12D82B-D502-4567-92F6-263C545D9EB9}" type="pres">
      <dgm:prSet presAssocID="{3475430E-984D-42DA-AE37-6BD8BEC11767}" presName="sibTrans" presStyleCnt="0"/>
      <dgm:spPr/>
    </dgm:pt>
    <dgm:pt modelId="{4561DFEB-9E30-41D1-8433-8EFC3AD14EDA}" type="pres">
      <dgm:prSet presAssocID="{0F57B49E-D7FF-45E7-8C61-670FB4B25224}" presName="composite" presStyleCnt="0"/>
      <dgm:spPr/>
    </dgm:pt>
    <dgm:pt modelId="{91025E8B-E87C-4A79-82B0-48C0CBD39DA8}" type="pres">
      <dgm:prSet presAssocID="{0F57B49E-D7FF-45E7-8C61-670FB4B25224}" presName="ParentText" presStyleLbl="node1" presStyleIdx="2" presStyleCnt="5" custScaleX="126907" custScaleY="201183" custLinFactNeighborX="9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1E41-1347-4037-BD40-8CA78B3026C2}" type="pres">
      <dgm:prSet presAssocID="{0F57B49E-D7FF-45E7-8C61-670FB4B25224}" presName="Image" presStyleLbl="bgImgPlace1" presStyleIdx="2" presStyleCnt="5" custScaleX="128264" custLinFactNeighborX="9490"/>
      <dgm:spPr>
        <a:blipFill>
          <a:blip xmlns:r="http://schemas.openxmlformats.org/officeDocument/2006/relationships"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  <dgm:t>
        <a:bodyPr/>
        <a:lstStyle/>
        <a:p>
          <a:endParaRPr lang="en-US"/>
        </a:p>
      </dgm:t>
    </dgm:pt>
    <dgm:pt modelId="{F6A57982-938B-4C46-9DF8-1F05C9CD4BCA}" type="pres">
      <dgm:prSet presAssocID="{0F57B49E-D7FF-45E7-8C61-670FB4B25224}" presName="ChildText" presStyleLbl="fgAcc1" presStyleIdx="0" presStyleCnt="1">
        <dgm:presLayoutVars>
          <dgm:chMax val="0"/>
          <dgm:chPref val="0"/>
          <dgm:bulletEnabled val="1"/>
        </dgm:presLayoutVars>
      </dgm:prSet>
      <dgm:spPr/>
    </dgm:pt>
    <dgm:pt modelId="{2D5E1241-B8CE-4CD3-AFD6-B95CE3538771}" type="pres">
      <dgm:prSet presAssocID="{833B5F94-5EF9-4538-B5F5-F3AC16DE479A}" presName="sibTrans" presStyleCnt="0"/>
      <dgm:spPr/>
    </dgm:pt>
    <dgm:pt modelId="{67D43C3E-AD51-4AFB-908D-CED67C857096}" type="pres">
      <dgm:prSet presAssocID="{E8ECFF84-F374-4569-B8AF-386C4F15FB0E}" presName="composite" presStyleCnt="0"/>
      <dgm:spPr/>
    </dgm:pt>
    <dgm:pt modelId="{DD7AACD7-246C-430A-8399-68F1C3173A18}" type="pres">
      <dgm:prSet presAssocID="{E8ECFF84-F374-4569-B8AF-386C4F15FB0E}" presName="ParentText" presStyleLbl="node1" presStyleIdx="3" presStyleCnt="5" custScaleX="135282" custScaleY="1941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DE38D-06C9-43B9-8B55-2512442A3CB8}" type="pres">
      <dgm:prSet presAssocID="{E8ECFF84-F374-4569-B8AF-386C4F15FB0E}" presName="Image" presStyleLbl="bgImgPlace1" presStyleIdx="3" presStyleCnt="5" custScaleX="137822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45" t="-31296" r="-1745" b="-13830"/>
          </a:stretch>
        </a:blipFill>
      </dgm:spPr>
      <dgm:t>
        <a:bodyPr/>
        <a:lstStyle/>
        <a:p>
          <a:endParaRPr lang="en-US"/>
        </a:p>
      </dgm:t>
    </dgm:pt>
    <dgm:pt modelId="{CFDEA4F9-8E60-487C-9D64-6B4E1F5AEF82}" type="pres">
      <dgm:prSet presAssocID="{E8ECFF84-F374-4569-B8AF-386C4F15FB0E}" presName="ChildText" presStyleLbl="fgAcc1" presStyleIdx="0" presStyleCnt="1">
        <dgm:presLayoutVars>
          <dgm:chMax val="0"/>
          <dgm:chPref val="0"/>
          <dgm:bulletEnabled val="1"/>
        </dgm:presLayoutVars>
      </dgm:prSet>
      <dgm:spPr/>
    </dgm:pt>
    <dgm:pt modelId="{FB1AF0E2-7B97-43BD-A6D8-9C55CD3CD7E5}" type="pres">
      <dgm:prSet presAssocID="{E87F581F-9BAC-4AB8-B8E9-670BD354D670}" presName="sibTrans" presStyleCnt="0"/>
      <dgm:spPr/>
    </dgm:pt>
    <dgm:pt modelId="{DD0DB08A-C628-4BBA-9A51-FAEB4A2CEE3B}" type="pres">
      <dgm:prSet presAssocID="{24522677-1001-48B3-8A1C-C978864BCEE7}" presName="composite" presStyleCnt="0"/>
      <dgm:spPr/>
    </dgm:pt>
    <dgm:pt modelId="{33A3CAC8-4E6C-424F-9A8A-8256C4EBE40C}" type="pres">
      <dgm:prSet presAssocID="{24522677-1001-48B3-8A1C-C978864BCEE7}" presName="ParentText" presStyleLbl="node1" presStyleIdx="4" presStyleCnt="5" custScaleX="129684" custScaleY="194196" custLinFactNeighborX="-31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FCE2C-FD22-4015-9D76-96B7BBEB7915}" type="pres">
      <dgm:prSet presAssocID="{24522677-1001-48B3-8A1C-C978864BCEE7}" presName="Image" presStyleLbl="bgImgPlace1" presStyleIdx="4" presStyleCnt="5" custScaleX="129989" custLinFactNeighborX="-3176"/>
      <dgm:spPr>
        <a:blipFill dpi="0" rotWithShape="1">
          <a:blip xmlns:r="http://schemas.openxmlformats.org/officeDocument/2006/relationships"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14" t="-21767" r="-13384" b="-6001"/>
          </a:stretch>
        </a:blipFill>
      </dgm:spPr>
      <dgm:t>
        <a:bodyPr/>
        <a:lstStyle/>
        <a:p>
          <a:endParaRPr lang="en-US"/>
        </a:p>
      </dgm:t>
    </dgm:pt>
    <dgm:pt modelId="{7C057297-7FCD-4027-B426-B6B5CE44DAAB}" type="pres">
      <dgm:prSet presAssocID="{24522677-1001-48B3-8A1C-C978864BCEE7}" presName="ChildText" presStyleLbl="fgAcc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FFB08FD5-C6E5-4E6D-A909-2C068066C0AB}" srcId="{15839291-A54D-4D86-B80C-E5A4E0E9CDF4}" destId="{FC23714C-08D9-4BC9-BC1F-2DC5AFCBF898}" srcOrd="0" destOrd="0" parTransId="{8034E4FD-B6F2-4BF2-8083-D0B4E0942257}" sibTransId="{7DFC1DCC-B696-445E-8B51-BA8E15383030}"/>
    <dgm:cxn modelId="{DCFDC21C-CFEF-4816-980F-4E98C70786D3}" srcId="{92795F53-3411-4319-90B2-38944F72550E}" destId="{7AE56D30-A532-4717-BF9D-9BE805F983EC}" srcOrd="1" destOrd="0" parTransId="{D5273042-A28D-4BE5-B39C-C81D82BF532B}" sibTransId="{3475430E-984D-42DA-AE37-6BD8BEC11767}"/>
    <dgm:cxn modelId="{338E43C8-4E3A-4DD2-9C5F-E4A357FC6AC7}" type="presOf" srcId="{E8ECFF84-F374-4569-B8AF-386C4F15FB0E}" destId="{DD7AACD7-246C-430A-8399-68F1C3173A18}" srcOrd="0" destOrd="0" presId="urn:microsoft.com/office/officeart/2008/layout/TitledPictureBlocks"/>
    <dgm:cxn modelId="{9C97D532-CB2E-4C30-A77E-501BC5A897E4}" type="presOf" srcId="{15839291-A54D-4D86-B80C-E5A4E0E9CDF4}" destId="{6B23FFE4-65BA-48E3-8078-410D8A25D1D8}" srcOrd="0" destOrd="0" presId="urn:microsoft.com/office/officeart/2008/layout/TitledPictureBlocks"/>
    <dgm:cxn modelId="{E59B9BCC-6327-46E9-9701-CB8E6BA3995C}" srcId="{92795F53-3411-4319-90B2-38944F72550E}" destId="{24522677-1001-48B3-8A1C-C978864BCEE7}" srcOrd="4" destOrd="0" parTransId="{39348C5C-4628-46A3-AA0E-E3AE7F4F2784}" sibTransId="{E41DDBBD-5BE4-4094-93B6-25E2236D21A3}"/>
    <dgm:cxn modelId="{952628BE-3817-4870-859B-0B83C5A163AB}" srcId="{92795F53-3411-4319-90B2-38944F72550E}" destId="{E8ECFF84-F374-4569-B8AF-386C4F15FB0E}" srcOrd="3" destOrd="0" parTransId="{37D32AF9-EC33-43B4-A346-1A212B40DB83}" sibTransId="{E87F581F-9BAC-4AB8-B8E9-670BD354D670}"/>
    <dgm:cxn modelId="{2EAF2B9F-0F77-461C-8740-B34A3BE5DEEF}" type="presOf" srcId="{0F57B49E-D7FF-45E7-8C61-670FB4B25224}" destId="{91025E8B-E87C-4A79-82B0-48C0CBD39DA8}" srcOrd="0" destOrd="0" presId="urn:microsoft.com/office/officeart/2008/layout/TitledPictureBlocks"/>
    <dgm:cxn modelId="{127EAD88-CA71-4C7E-AA18-3320A1A75E2C}" type="presOf" srcId="{7AE56D30-A532-4717-BF9D-9BE805F983EC}" destId="{DCF1D680-2B69-4CD3-B9F6-4DC39EE53F37}" srcOrd="0" destOrd="0" presId="urn:microsoft.com/office/officeart/2008/layout/TitledPictureBlocks"/>
    <dgm:cxn modelId="{68711B4B-3B2F-4458-8203-E64D4D944A8A}" type="presOf" srcId="{FC23714C-08D9-4BC9-BC1F-2DC5AFCBF898}" destId="{5ED775EF-3C0B-419B-BFD4-C6213CD73078}" srcOrd="0" destOrd="0" presId="urn:microsoft.com/office/officeart/2008/layout/TitledPictureBlocks"/>
    <dgm:cxn modelId="{4E110FE5-435E-44FC-B3CA-5BFA3D7456F5}" type="presOf" srcId="{5F7A21C6-94FB-40C6-AF37-10032FFE8551}" destId="{5ED775EF-3C0B-419B-BFD4-C6213CD73078}" srcOrd="0" destOrd="1" presId="urn:microsoft.com/office/officeart/2008/layout/TitledPictureBlocks"/>
    <dgm:cxn modelId="{04746B47-7BF2-4F5A-8ABE-D1CC861C2089}" type="presOf" srcId="{353A59BA-E7F6-4853-B97B-4D50FE9CD295}" destId="{5ED775EF-3C0B-419B-BFD4-C6213CD73078}" srcOrd="0" destOrd="2" presId="urn:microsoft.com/office/officeart/2008/layout/TitledPictureBlocks"/>
    <dgm:cxn modelId="{A8F8EFD8-5A56-49B6-9CF2-AE07FB3DAD1D}" srcId="{15839291-A54D-4D86-B80C-E5A4E0E9CDF4}" destId="{5F7A21C6-94FB-40C6-AF37-10032FFE8551}" srcOrd="1" destOrd="0" parTransId="{60E07119-E332-41B3-8F25-C6E7CA7E7481}" sibTransId="{E32D271C-D67C-4350-BF76-6E6A16BA3D39}"/>
    <dgm:cxn modelId="{D041EF42-867E-4C2A-8F55-B99E169F7172}" type="presOf" srcId="{24522677-1001-48B3-8A1C-C978864BCEE7}" destId="{33A3CAC8-4E6C-424F-9A8A-8256C4EBE40C}" srcOrd="0" destOrd="0" presId="urn:microsoft.com/office/officeart/2008/layout/TitledPictureBlocks"/>
    <dgm:cxn modelId="{49EB7122-CC14-49BA-8461-B33188781598}" srcId="{92795F53-3411-4319-90B2-38944F72550E}" destId="{0F57B49E-D7FF-45E7-8C61-670FB4B25224}" srcOrd="2" destOrd="0" parTransId="{744D2AF9-4161-485F-83FF-4E9931A1386D}" sibTransId="{833B5F94-5EF9-4538-B5F5-F3AC16DE479A}"/>
    <dgm:cxn modelId="{64915BE2-DD2C-45B6-BD8D-19F3FDAFAF05}" srcId="{92795F53-3411-4319-90B2-38944F72550E}" destId="{15839291-A54D-4D86-B80C-E5A4E0E9CDF4}" srcOrd="0" destOrd="0" parTransId="{8D18700B-A461-4EC8-A02D-F5A799B6CC01}" sibTransId="{E149C88E-D844-433B-8D9D-1BB59CD59122}"/>
    <dgm:cxn modelId="{05097310-B14D-4BF2-9695-434CDFD00AD9}" type="presOf" srcId="{92795F53-3411-4319-90B2-38944F72550E}" destId="{1046BAAE-9EF2-466B-98E6-657CC6792E61}" srcOrd="0" destOrd="0" presId="urn:microsoft.com/office/officeart/2008/layout/TitledPictureBlocks"/>
    <dgm:cxn modelId="{4F223DBB-2FD5-467E-A10C-7B7C3ED186C0}" srcId="{15839291-A54D-4D86-B80C-E5A4E0E9CDF4}" destId="{353A59BA-E7F6-4853-B97B-4D50FE9CD295}" srcOrd="2" destOrd="0" parTransId="{4423C54D-86A2-43F6-A21B-D2EE35083540}" sibTransId="{0C01F24F-9524-416A-B215-61EE32ECC180}"/>
    <dgm:cxn modelId="{F4072724-A7CA-4A26-99E1-061E3DB8148B}" type="presParOf" srcId="{1046BAAE-9EF2-466B-98E6-657CC6792E61}" destId="{84FD65AC-0C57-4B49-8D81-8C148BC2954D}" srcOrd="0" destOrd="0" presId="urn:microsoft.com/office/officeart/2008/layout/TitledPictureBlocks"/>
    <dgm:cxn modelId="{83407A91-1537-4F4B-8CE7-CD12FBCE4907}" type="presParOf" srcId="{84FD65AC-0C57-4B49-8D81-8C148BC2954D}" destId="{6B23FFE4-65BA-48E3-8078-410D8A25D1D8}" srcOrd="0" destOrd="0" presId="urn:microsoft.com/office/officeart/2008/layout/TitledPictureBlocks"/>
    <dgm:cxn modelId="{22F179B9-32C2-4A52-8C2C-2203B2085B83}" type="presParOf" srcId="{84FD65AC-0C57-4B49-8D81-8C148BC2954D}" destId="{5DD64ADA-8926-4837-931E-F11B78E63D95}" srcOrd="1" destOrd="0" presId="urn:microsoft.com/office/officeart/2008/layout/TitledPictureBlocks"/>
    <dgm:cxn modelId="{C450F2FC-0A0A-42B9-8288-FCD20ED3F9CB}" type="presParOf" srcId="{84FD65AC-0C57-4B49-8D81-8C148BC2954D}" destId="{5ED775EF-3C0B-419B-BFD4-C6213CD73078}" srcOrd="2" destOrd="0" presId="urn:microsoft.com/office/officeart/2008/layout/TitledPictureBlocks"/>
    <dgm:cxn modelId="{0F6A9CE2-C8BE-413C-A445-CE6C26B9D706}" type="presParOf" srcId="{1046BAAE-9EF2-466B-98E6-657CC6792E61}" destId="{B7BC06B9-B8AB-41D7-AA9D-22DC6EEFDBF8}" srcOrd="1" destOrd="0" presId="urn:microsoft.com/office/officeart/2008/layout/TitledPictureBlocks"/>
    <dgm:cxn modelId="{A334CEB2-ED6F-4652-870A-F5D01E2C6BFB}" type="presParOf" srcId="{1046BAAE-9EF2-466B-98E6-657CC6792E61}" destId="{7FF4C2E3-60FD-4DDC-A940-A091D3CE12DA}" srcOrd="2" destOrd="0" presId="urn:microsoft.com/office/officeart/2008/layout/TitledPictureBlocks"/>
    <dgm:cxn modelId="{7D7C0990-6973-451C-AE13-48C05E18B552}" type="presParOf" srcId="{7FF4C2E3-60FD-4DDC-A940-A091D3CE12DA}" destId="{DCF1D680-2B69-4CD3-B9F6-4DC39EE53F37}" srcOrd="0" destOrd="0" presId="urn:microsoft.com/office/officeart/2008/layout/TitledPictureBlocks"/>
    <dgm:cxn modelId="{74B8FE13-3820-401F-A4DA-DB93968897D5}" type="presParOf" srcId="{7FF4C2E3-60FD-4DDC-A940-A091D3CE12DA}" destId="{886400FE-5169-4E44-9372-0005ACF67AA4}" srcOrd="1" destOrd="0" presId="urn:microsoft.com/office/officeart/2008/layout/TitledPictureBlocks"/>
    <dgm:cxn modelId="{68A7E3AB-D85C-4118-A5A8-A3F3C8D225C6}" type="presParOf" srcId="{7FF4C2E3-60FD-4DDC-A940-A091D3CE12DA}" destId="{9BB3D6FF-5DF7-4098-B5FA-663E4B88CEEF}" srcOrd="2" destOrd="0" presId="urn:microsoft.com/office/officeart/2008/layout/TitledPictureBlocks"/>
    <dgm:cxn modelId="{096477AA-B838-478B-B1B1-BEAC8E4D1736}" type="presParOf" srcId="{1046BAAE-9EF2-466B-98E6-657CC6792E61}" destId="{7D12D82B-D502-4567-92F6-263C545D9EB9}" srcOrd="3" destOrd="0" presId="urn:microsoft.com/office/officeart/2008/layout/TitledPictureBlocks"/>
    <dgm:cxn modelId="{2687D816-D72C-4D22-ABAF-BDB0B665F351}" type="presParOf" srcId="{1046BAAE-9EF2-466B-98E6-657CC6792E61}" destId="{4561DFEB-9E30-41D1-8433-8EFC3AD14EDA}" srcOrd="4" destOrd="0" presId="urn:microsoft.com/office/officeart/2008/layout/TitledPictureBlocks"/>
    <dgm:cxn modelId="{364B18B3-A5C7-47C2-96ED-3B85982A557E}" type="presParOf" srcId="{4561DFEB-9E30-41D1-8433-8EFC3AD14EDA}" destId="{91025E8B-E87C-4A79-82B0-48C0CBD39DA8}" srcOrd="0" destOrd="0" presId="urn:microsoft.com/office/officeart/2008/layout/TitledPictureBlocks"/>
    <dgm:cxn modelId="{C835DB0F-41B2-4C15-9A40-EFF558D7BB6B}" type="presParOf" srcId="{4561DFEB-9E30-41D1-8433-8EFC3AD14EDA}" destId="{6B931E41-1347-4037-BD40-8CA78B3026C2}" srcOrd="1" destOrd="0" presId="urn:microsoft.com/office/officeart/2008/layout/TitledPictureBlocks"/>
    <dgm:cxn modelId="{5EF4D0E0-587F-41D6-AC72-53E1E94EBCA6}" type="presParOf" srcId="{4561DFEB-9E30-41D1-8433-8EFC3AD14EDA}" destId="{F6A57982-938B-4C46-9DF8-1F05C9CD4BCA}" srcOrd="2" destOrd="0" presId="urn:microsoft.com/office/officeart/2008/layout/TitledPictureBlocks"/>
    <dgm:cxn modelId="{3C069ED7-9144-4592-BC0A-8EA997FEB1A1}" type="presParOf" srcId="{1046BAAE-9EF2-466B-98E6-657CC6792E61}" destId="{2D5E1241-B8CE-4CD3-AFD6-B95CE3538771}" srcOrd="5" destOrd="0" presId="urn:microsoft.com/office/officeart/2008/layout/TitledPictureBlocks"/>
    <dgm:cxn modelId="{80795392-EA64-4DB0-A936-7F2059AF02EC}" type="presParOf" srcId="{1046BAAE-9EF2-466B-98E6-657CC6792E61}" destId="{67D43C3E-AD51-4AFB-908D-CED67C857096}" srcOrd="6" destOrd="0" presId="urn:microsoft.com/office/officeart/2008/layout/TitledPictureBlocks"/>
    <dgm:cxn modelId="{75A1BC69-8EDF-4955-9C7A-E857CFEF64F2}" type="presParOf" srcId="{67D43C3E-AD51-4AFB-908D-CED67C857096}" destId="{DD7AACD7-246C-430A-8399-68F1C3173A18}" srcOrd="0" destOrd="0" presId="urn:microsoft.com/office/officeart/2008/layout/TitledPictureBlocks"/>
    <dgm:cxn modelId="{916EB532-F8FB-4577-BB5A-175868DBF733}" type="presParOf" srcId="{67D43C3E-AD51-4AFB-908D-CED67C857096}" destId="{2C9DE38D-06C9-43B9-8B55-2512442A3CB8}" srcOrd="1" destOrd="0" presId="urn:microsoft.com/office/officeart/2008/layout/TitledPictureBlocks"/>
    <dgm:cxn modelId="{09608BB5-2331-4D48-9AF5-2E081523B2E3}" type="presParOf" srcId="{67D43C3E-AD51-4AFB-908D-CED67C857096}" destId="{CFDEA4F9-8E60-487C-9D64-6B4E1F5AEF82}" srcOrd="2" destOrd="0" presId="urn:microsoft.com/office/officeart/2008/layout/TitledPictureBlocks"/>
    <dgm:cxn modelId="{F4406E54-0297-4050-8A06-37B411AB900F}" type="presParOf" srcId="{1046BAAE-9EF2-466B-98E6-657CC6792E61}" destId="{FB1AF0E2-7B97-43BD-A6D8-9C55CD3CD7E5}" srcOrd="7" destOrd="0" presId="urn:microsoft.com/office/officeart/2008/layout/TitledPictureBlocks"/>
    <dgm:cxn modelId="{2715FA1A-0A29-4C7F-8461-B92B5E7BE90F}" type="presParOf" srcId="{1046BAAE-9EF2-466B-98E6-657CC6792E61}" destId="{DD0DB08A-C628-4BBA-9A51-FAEB4A2CEE3B}" srcOrd="8" destOrd="0" presId="urn:microsoft.com/office/officeart/2008/layout/TitledPictureBlocks"/>
    <dgm:cxn modelId="{95908603-DE96-4286-881B-65412FBA1121}" type="presParOf" srcId="{DD0DB08A-C628-4BBA-9A51-FAEB4A2CEE3B}" destId="{33A3CAC8-4E6C-424F-9A8A-8256C4EBE40C}" srcOrd="0" destOrd="0" presId="urn:microsoft.com/office/officeart/2008/layout/TitledPictureBlocks"/>
    <dgm:cxn modelId="{70E452BD-20AA-448B-B3BF-EAFC0A246E73}" type="presParOf" srcId="{DD0DB08A-C628-4BBA-9A51-FAEB4A2CEE3B}" destId="{533FCE2C-FD22-4015-9D76-96B7BBEB7915}" srcOrd="1" destOrd="0" presId="urn:microsoft.com/office/officeart/2008/layout/TitledPictureBlocks"/>
    <dgm:cxn modelId="{84615BD5-EBDF-48AE-8FA8-CD63B37A7F9E}" type="presParOf" srcId="{DD0DB08A-C628-4BBA-9A51-FAEB4A2CEE3B}" destId="{7C057297-7FCD-4027-B426-B6B5CE44DAA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3946-114F-456D-90F2-FCFB1AFCD349}">
      <dsp:nvSpPr>
        <dsp:cNvPr id="0" name=""/>
        <dsp:cNvSpPr/>
      </dsp:nvSpPr>
      <dsp:spPr>
        <a:xfrm>
          <a:off x="688" y="312483"/>
          <a:ext cx="2684487" cy="1610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Educational attainment</a:t>
          </a:r>
          <a:endParaRPr lang="en-US" sz="3400" kern="1200" dirty="0"/>
        </a:p>
      </dsp:txBody>
      <dsp:txXfrm>
        <a:off x="688" y="312483"/>
        <a:ext cx="2684487" cy="1610692"/>
      </dsp:txXfrm>
    </dsp:sp>
    <dsp:sp modelId="{EEEBDF75-D832-4FF1-BC80-82BCABEB90E4}">
      <dsp:nvSpPr>
        <dsp:cNvPr id="0" name=""/>
        <dsp:cNvSpPr/>
      </dsp:nvSpPr>
      <dsp:spPr>
        <a:xfrm>
          <a:off x="2953624" y="312483"/>
          <a:ext cx="2684487" cy="1610692"/>
        </a:xfrm>
        <a:prstGeom prst="rect">
          <a:avLst/>
        </a:prstGeom>
        <a:solidFill>
          <a:schemeClr val="accent5">
            <a:hueOff val="-3340285"/>
            <a:satOff val="-20428"/>
            <a:lumOff val="-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Employment security</a:t>
          </a:r>
          <a:endParaRPr lang="en-US" sz="3400" kern="1200" dirty="0"/>
        </a:p>
      </dsp:txBody>
      <dsp:txXfrm>
        <a:off x="2953624" y="312483"/>
        <a:ext cx="2684487" cy="1610692"/>
      </dsp:txXfrm>
    </dsp:sp>
    <dsp:sp modelId="{817790B8-9919-47B5-8510-46AD91C43656}">
      <dsp:nvSpPr>
        <dsp:cNvPr id="0" name=""/>
        <dsp:cNvSpPr/>
      </dsp:nvSpPr>
      <dsp:spPr>
        <a:xfrm>
          <a:off x="688" y="2191624"/>
          <a:ext cx="2684487" cy="1610692"/>
        </a:xfrm>
        <a:prstGeom prst="rect">
          <a:avLst/>
        </a:prstGeom>
        <a:solidFill>
          <a:schemeClr val="accent5">
            <a:hueOff val="-6680569"/>
            <a:satOff val="-40855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Children’s future income</a:t>
          </a:r>
          <a:endParaRPr lang="en-US" sz="3400" kern="1200" dirty="0"/>
        </a:p>
      </dsp:txBody>
      <dsp:txXfrm>
        <a:off x="688" y="2191624"/>
        <a:ext cx="2684487" cy="1610692"/>
      </dsp:txXfrm>
    </dsp:sp>
    <dsp:sp modelId="{837090D4-5B01-47A6-B25A-25957769E82A}">
      <dsp:nvSpPr>
        <dsp:cNvPr id="0" name=""/>
        <dsp:cNvSpPr/>
      </dsp:nvSpPr>
      <dsp:spPr>
        <a:xfrm>
          <a:off x="2953624" y="2191624"/>
          <a:ext cx="2684487" cy="1610692"/>
        </a:xfrm>
        <a:prstGeom prst="rect">
          <a:avLst/>
        </a:prstGeom>
        <a:solidFill>
          <a:schemeClr val="accent5">
            <a:hueOff val="-10020853"/>
            <a:satOff val="-61283"/>
            <a:lumOff val="-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Criminal involvement</a:t>
          </a:r>
          <a:endParaRPr lang="en-US" sz="3400" kern="1200" dirty="0"/>
        </a:p>
      </dsp:txBody>
      <dsp:txXfrm>
        <a:off x="2953624" y="2191624"/>
        <a:ext cx="2684487" cy="1610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64ADA-8926-4837-931E-F11B78E63D95}">
      <dsp:nvSpPr>
        <dsp:cNvPr id="0" name=""/>
        <dsp:cNvSpPr/>
      </dsp:nvSpPr>
      <dsp:spPr>
        <a:xfrm>
          <a:off x="1285361" y="894868"/>
          <a:ext cx="2447763" cy="1488288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775EF-3C0B-419B-BFD4-C6213CD73078}">
      <dsp:nvSpPr>
        <dsp:cNvPr id="0" name=""/>
        <dsp:cNvSpPr/>
      </dsp:nvSpPr>
      <dsp:spPr>
        <a:xfrm>
          <a:off x="2913985" y="1103136"/>
          <a:ext cx="1312142" cy="866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17% of children 0-17 yrs.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13% of adults 18-64 yrs.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3% of seniors 65+yrs.</a:t>
          </a:r>
          <a:endParaRPr lang="en-US" sz="900" kern="1200" dirty="0"/>
        </a:p>
      </dsp:txBody>
      <dsp:txXfrm>
        <a:off x="2939376" y="1128527"/>
        <a:ext cx="1261360" cy="816119"/>
      </dsp:txXfrm>
    </dsp:sp>
    <dsp:sp modelId="{6B23FFE4-65BA-48E3-8078-410D8A25D1D8}">
      <dsp:nvSpPr>
        <dsp:cNvPr id="0" name=""/>
        <dsp:cNvSpPr/>
      </dsp:nvSpPr>
      <dsp:spPr>
        <a:xfrm>
          <a:off x="1277272" y="432562"/>
          <a:ext cx="2463940" cy="613320"/>
        </a:xfrm>
        <a:prstGeom prst="rect">
          <a:avLst/>
        </a:prstGeom>
        <a:solidFill>
          <a:srgbClr val="683D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52,690 people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(12% of total population)</a:t>
          </a:r>
          <a:endParaRPr lang="en-US" sz="1400" kern="1200" dirty="0"/>
        </a:p>
      </dsp:txBody>
      <dsp:txXfrm>
        <a:off x="1277272" y="432562"/>
        <a:ext cx="2463940" cy="613320"/>
      </dsp:txXfrm>
    </dsp:sp>
    <dsp:sp modelId="{886400FE-5169-4E44-9372-0005ACF67AA4}">
      <dsp:nvSpPr>
        <dsp:cNvPr id="0" name=""/>
        <dsp:cNvSpPr/>
      </dsp:nvSpPr>
      <dsp:spPr>
        <a:xfrm>
          <a:off x="4612253" y="885841"/>
          <a:ext cx="2492378" cy="14882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9" r="-20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1D680-2B69-4CD3-B9F6-4DC39EE53F37}">
      <dsp:nvSpPr>
        <dsp:cNvPr id="0" name=""/>
        <dsp:cNvSpPr/>
      </dsp:nvSpPr>
      <dsp:spPr>
        <a:xfrm>
          <a:off x="4623038" y="435735"/>
          <a:ext cx="2474146" cy="577213"/>
        </a:xfrm>
        <a:prstGeom prst="rect">
          <a:avLst/>
        </a:prstGeom>
        <a:solidFill>
          <a:srgbClr val="683D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6,310 (32% of) lone-parent families</a:t>
          </a:r>
          <a:endParaRPr lang="en-US" sz="1400" kern="1200" dirty="0"/>
        </a:p>
      </dsp:txBody>
      <dsp:txXfrm>
        <a:off x="4623038" y="435735"/>
        <a:ext cx="2474146" cy="577213"/>
      </dsp:txXfrm>
    </dsp:sp>
    <dsp:sp modelId="{6B931E41-1347-4037-BD40-8CA78B3026C2}">
      <dsp:nvSpPr>
        <dsp:cNvPr id="0" name=""/>
        <dsp:cNvSpPr/>
      </dsp:nvSpPr>
      <dsp:spPr>
        <a:xfrm>
          <a:off x="171163" y="3032149"/>
          <a:ext cx="2252982" cy="1488288"/>
        </a:xfrm>
        <a:prstGeom prst="rect">
          <a:avLst/>
        </a:prstGeom>
        <a:blipFill>
          <a:blip xmlns:r="http://schemas.openxmlformats.org/officeDocument/2006/relationships"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25E8B-E87C-4A79-82B0-48C0CBD39DA8}">
      <dsp:nvSpPr>
        <dsp:cNvPr id="0" name=""/>
        <dsp:cNvSpPr/>
      </dsp:nvSpPr>
      <dsp:spPr>
        <a:xfrm>
          <a:off x="183081" y="2618710"/>
          <a:ext cx="2229146" cy="515586"/>
        </a:xfrm>
        <a:prstGeom prst="rect">
          <a:avLst/>
        </a:prstGeom>
        <a:solidFill>
          <a:srgbClr val="683D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2,950 (19% of) </a:t>
          </a:r>
          <a:r>
            <a:rPr lang="en-US" sz="1400" kern="1200" dirty="0" err="1" smtClean="0"/>
            <a:t>pop’n</a:t>
          </a:r>
          <a:r>
            <a:rPr lang="en-US" sz="1400" kern="1200" dirty="0" smtClean="0"/>
            <a:t> with Aboriginal identity</a:t>
          </a:r>
          <a:endParaRPr lang="en-US" sz="1400" kern="1200" dirty="0"/>
        </a:p>
      </dsp:txBody>
      <dsp:txXfrm>
        <a:off x="183081" y="2618710"/>
        <a:ext cx="2229146" cy="515586"/>
      </dsp:txXfrm>
    </dsp:sp>
    <dsp:sp modelId="{2C9DE38D-06C9-43B9-8B55-2512442A3CB8}">
      <dsp:nvSpPr>
        <dsp:cNvPr id="0" name=""/>
        <dsp:cNvSpPr/>
      </dsp:nvSpPr>
      <dsp:spPr>
        <a:xfrm>
          <a:off x="2915771" y="3027672"/>
          <a:ext cx="2420870" cy="1488288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45" t="-31296" r="-1745" b="-1383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AACD7-246C-430A-8399-68F1C3173A18}">
      <dsp:nvSpPr>
        <dsp:cNvPr id="0" name=""/>
        <dsp:cNvSpPr/>
      </dsp:nvSpPr>
      <dsp:spPr>
        <a:xfrm>
          <a:off x="2938079" y="2623186"/>
          <a:ext cx="2376255" cy="497680"/>
        </a:xfrm>
        <a:prstGeom prst="rect">
          <a:avLst/>
        </a:prstGeom>
        <a:solidFill>
          <a:srgbClr val="683D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780 (21% of) recent immigrants </a:t>
          </a:r>
          <a:endParaRPr lang="en-US" sz="1400" kern="1200" dirty="0"/>
        </a:p>
      </dsp:txBody>
      <dsp:txXfrm>
        <a:off x="2938079" y="2623186"/>
        <a:ext cx="2376255" cy="497680"/>
      </dsp:txXfrm>
    </dsp:sp>
    <dsp:sp modelId="{533FCE2C-FD22-4015-9D76-96B7BBEB7915}">
      <dsp:nvSpPr>
        <dsp:cNvPr id="0" name=""/>
        <dsp:cNvSpPr/>
      </dsp:nvSpPr>
      <dsp:spPr>
        <a:xfrm>
          <a:off x="5855229" y="3027672"/>
          <a:ext cx="2283282" cy="14882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14" t="-21767" r="-13384" b="-600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3CAC8-4E6C-424F-9A8A-8256C4EBE40C}">
      <dsp:nvSpPr>
        <dsp:cNvPr id="0" name=""/>
        <dsp:cNvSpPr/>
      </dsp:nvSpPr>
      <dsp:spPr>
        <a:xfrm>
          <a:off x="5857908" y="2623186"/>
          <a:ext cx="2277925" cy="497680"/>
        </a:xfrm>
        <a:prstGeom prst="rect">
          <a:avLst/>
        </a:prstGeom>
        <a:solidFill>
          <a:srgbClr val="683D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14,450  (15% of) </a:t>
          </a:r>
          <a:r>
            <a:rPr lang="en-US" sz="1400" kern="1200" dirty="0" err="1" smtClean="0"/>
            <a:t>pop’n</a:t>
          </a:r>
          <a:r>
            <a:rPr lang="en-US" sz="1400" kern="1200" dirty="0" smtClean="0"/>
            <a:t> with activity limitations</a:t>
          </a:r>
          <a:endParaRPr lang="en-US" sz="1400" kern="1200" dirty="0"/>
        </a:p>
      </dsp:txBody>
      <dsp:txXfrm>
        <a:off x="5857908" y="2623186"/>
        <a:ext cx="2277925" cy="497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63890899-61E7-438A-9679-3A1DEE934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0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BE6F2B4B-5BCC-4A8A-9EC0-0FD9AD2D8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00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62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7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62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70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53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74307-E44D-488E-90BA-777328874E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3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57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3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09486-F861-4568-A2ED-3A3273F18165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9046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41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3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17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09486-F861-4568-A2ED-3A3273F18165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960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285A-2F2F-5D4B-9E61-8AF0D6DD7B3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6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37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09486-F861-4568-A2ED-3A3273F1816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082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09486-F861-4568-A2ED-3A3273F18165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579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31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13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3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24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8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72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09486-F861-4568-A2ED-3A3273F18165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125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97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30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9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6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1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34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09486-F861-4568-A2ED-3A3273F1816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16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F2B4B-5BCC-4A8A-9EC0-0FD9AD2D82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5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file:///J:\900%20-%20BRANDING\Powerpoint\sexual%20health\HU_cover.jp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link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143000"/>
          </a:xfrm>
        </p:spPr>
        <p:txBody>
          <a:bodyPr lIns="0" tIns="0" rIns="0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410200"/>
            <a:ext cx="8424936" cy="1187152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7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Autofit/>
          </a:bodyPr>
          <a:lstStyle>
            <a:lvl1pPr algn="l">
              <a:defRPr lang="en-US" sz="4000" b="1" i="0" kern="1200" cap="non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4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4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5943600"/>
            <a:ext cx="7543800" cy="3048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0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5943600"/>
            <a:ext cx="7543800" cy="3048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0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4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4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4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4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4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4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>
            <a:lvl1pPr>
              <a:spcBef>
                <a:spcPts val="1200"/>
              </a:spcBef>
              <a:spcAft>
                <a:spcPts val="300"/>
              </a:spcAft>
              <a:defRPr sz="2400"/>
            </a:lvl1pPr>
            <a:lvl2pPr marL="7429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6021288"/>
            <a:ext cx="7272808" cy="648072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0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6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632848" cy="11430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525963"/>
          </a:xfrm>
        </p:spPr>
        <p:txBody>
          <a:bodyPr>
            <a:normAutofit/>
          </a:bodyPr>
          <a:lstStyle>
            <a:lvl1pPr marL="285750" indent="-285750">
              <a:buSzPct val="110000"/>
              <a:buFont typeface="Arial" panose="020B0604020202020204" pitchFamily="34" charset="0"/>
              <a:buChar char="•"/>
              <a:defRPr sz="1600" b="0"/>
            </a:lvl1pPr>
            <a:lvl2pPr marL="458788" indent="-169863">
              <a:defRPr sz="1400"/>
            </a:lvl2pPr>
            <a:lvl3pPr marL="685800" indent="-220663">
              <a:defRPr sz="1200"/>
            </a:lvl3pPr>
            <a:lvl4pPr marL="914400" indent="-220663">
              <a:defRPr sz="1100"/>
            </a:lvl4pPr>
            <a:lvl5pPr marL="1143000" indent="-220663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DB3312-7394-49E1-B1D8-90D1E8AF0DDC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6AC86E-E517-4B07-A0CE-DDBCDACD5B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4008" y="1628800"/>
            <a:ext cx="3740224" cy="4525963"/>
          </a:xfrm>
        </p:spPr>
        <p:txBody>
          <a:bodyPr>
            <a:normAutofit/>
          </a:bodyPr>
          <a:lstStyle>
            <a:lvl1pPr marL="285750" indent="-285750">
              <a:buSzPct val="110000"/>
              <a:buFont typeface="Arial" panose="020B0604020202020204" pitchFamily="34" charset="0"/>
              <a:buChar char="•"/>
              <a:defRPr sz="1600" b="0"/>
            </a:lvl1pPr>
            <a:lvl2pPr marL="458788" indent="-169863">
              <a:defRPr sz="1400"/>
            </a:lvl2pPr>
            <a:lvl3pPr marL="685800" indent="-220663">
              <a:defRPr sz="1200"/>
            </a:lvl3pPr>
            <a:lvl4pPr marL="914400" indent="-220663">
              <a:defRPr sz="1100"/>
            </a:lvl4pPr>
            <a:lvl5pPr marL="1143000" indent="-220663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A2D65-06D7-479E-BC5F-A8432C7966A9}" type="datetime1">
              <a:rPr lang="en-CA" smtClean="0"/>
              <a:pPr/>
              <a:t>13/01/2016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E9566-9FCB-42D9-86D4-4858D24438F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1556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6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6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6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6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998984"/>
          </a:xfrm>
        </p:spPr>
        <p:txBody>
          <a:bodyPr>
            <a:normAutofit/>
          </a:bodyPr>
          <a:lstStyle>
            <a:lvl1pPr algn="l">
              <a:defRPr lang="en-US" sz="3200" b="1" i="0" kern="1200" cap="all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D7D31E-1F77-4A1B-AC77-C4320DA45000}" type="datetimeFigureOut">
              <a:rPr lang="en-US" smtClean="0"/>
              <a:pPr>
                <a:defRPr/>
              </a:pPr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354622-EB1C-49EB-807E-7BFCE3ADB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827584" y="1600200"/>
            <a:ext cx="7560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12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5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>
            <a:lvl1pPr>
              <a:spcBef>
                <a:spcPts val="1200"/>
              </a:spcBef>
              <a:spcAft>
                <a:spcPts val="300"/>
              </a:spcAft>
              <a:defRPr sz="2400"/>
            </a:lvl1pPr>
            <a:lvl2pPr marL="7429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3" b="14775"/>
          <a:stretch/>
        </p:blipFill>
        <p:spPr>
          <a:xfrm>
            <a:off x="-20782" y="1"/>
            <a:ext cx="9164782" cy="6858000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1066800" y="1905000"/>
            <a:ext cx="6934200" cy="2514600"/>
          </a:xfrm>
          <a:prstGeom prst="ellipse">
            <a:avLst/>
          </a:prstGeom>
          <a:solidFill>
            <a:srgbClr val="683D04">
              <a:alpha val="41961"/>
            </a:srgbClr>
          </a:solidFill>
          <a:ln>
            <a:noFill/>
          </a:ln>
          <a:effectLst>
            <a:glow rad="152400">
              <a:srgbClr val="683D04">
                <a:alpha val="3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05000"/>
            <a:ext cx="6400800" cy="2514600"/>
          </a:xfrm>
        </p:spPr>
        <p:txBody>
          <a:bodyPr anchor="ctr" anchorCtr="0"/>
          <a:lstStyle>
            <a:lvl1pPr algn="ctr">
              <a:defRPr sz="32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spcBef>
                <a:spcPts val="1200"/>
              </a:spcBef>
              <a:spcAft>
                <a:spcPts val="300"/>
              </a:spcAft>
              <a:defRPr sz="2000"/>
            </a:lvl1pPr>
            <a:lvl2pPr marL="742950" indent="-285750"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spcBef>
                <a:spcPts val="1200"/>
              </a:spcBef>
              <a:spcAft>
                <a:spcPts val="300"/>
              </a:spcAft>
              <a:defRPr sz="2000"/>
            </a:lvl1pPr>
            <a:lvl2pPr marL="800100" indent="-342900"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6021288"/>
            <a:ext cx="7272808" cy="648072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0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183" y="191683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183" y="2556594"/>
            <a:ext cx="4040188" cy="3951288"/>
          </a:xfrm>
        </p:spPr>
        <p:txBody>
          <a:bodyPr/>
          <a:lstStyle>
            <a:lvl1pPr>
              <a:spcBef>
                <a:spcPts val="1200"/>
              </a:spcBef>
              <a:spcAft>
                <a:spcPts val="300"/>
              </a:spcAft>
              <a:defRPr sz="1800"/>
            </a:lvl1pPr>
            <a:lvl2pPr marL="7429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556594"/>
            <a:ext cx="4041775" cy="3951288"/>
          </a:xfrm>
        </p:spPr>
        <p:txBody>
          <a:bodyPr/>
          <a:lstStyle>
            <a:lvl1pPr>
              <a:spcBef>
                <a:spcPts val="1200"/>
              </a:spcBef>
              <a:spcAft>
                <a:spcPts val="300"/>
              </a:spcAft>
              <a:defRPr sz="1800"/>
            </a:lvl1pPr>
            <a:lvl2pPr marL="7429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6021288"/>
            <a:ext cx="7272808" cy="648072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0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6021288"/>
            <a:ext cx="7272808" cy="648072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0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273050"/>
            <a:ext cx="8219256" cy="1162050"/>
          </a:xfrm>
        </p:spPr>
        <p:txBody>
          <a:bodyPr anchor="ctr"/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81339"/>
          </a:xfrm>
        </p:spPr>
        <p:txBody>
          <a:bodyPr/>
          <a:lstStyle>
            <a:lvl1pPr>
              <a:spcBef>
                <a:spcPts val="1200"/>
              </a:spcBef>
              <a:spcAft>
                <a:spcPts val="3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6021288"/>
            <a:ext cx="7272808" cy="648072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0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4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6021288"/>
            <a:ext cx="7272808" cy="648072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0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6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s-E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7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82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8" r:id="rId17"/>
    <p:sldLayoutId id="2147484080" r:id="rId18"/>
    <p:sldLayoutId id="2147484081" r:id="rId19"/>
    <p:sldLayoutId id="2147483981" r:id="rId20"/>
    <p:sldLayoutId id="2147484083" r:id="rId21"/>
    <p:sldLayoutId id="2147484084" r:id="rId22"/>
    <p:sldLayoutId id="2147484093" r:id="rId23"/>
    <p:sldLayoutId id="2147484094" r:id="rId24"/>
    <p:sldLayoutId id="2147484096" r:id="rId25"/>
    <p:sldLayoutId id="214748409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2"/>
          <a:stretch/>
        </p:blipFill>
        <p:spPr>
          <a:xfrm>
            <a:off x="0" y="-50157"/>
            <a:ext cx="9144000" cy="507935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6800" y="1600200"/>
            <a:ext cx="6934200" cy="2514600"/>
          </a:xfrm>
          <a:prstGeom prst="ellipse">
            <a:avLst/>
          </a:prstGeom>
          <a:solidFill>
            <a:srgbClr val="683D04">
              <a:alpha val="41961"/>
            </a:srgbClr>
          </a:solidFill>
          <a:ln>
            <a:noFill/>
          </a:ln>
          <a:effectLst>
            <a:glow rad="152400">
              <a:srgbClr val="683D04">
                <a:alpha val="3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z="4800" dirty="0" smtClean="0"/>
              <a:t>Basic Income Guarantee:</a:t>
            </a:r>
            <a:br>
              <a:rPr lang="en-US" sz="4800" dirty="0" smtClean="0"/>
            </a:br>
            <a:r>
              <a:rPr lang="en-US" sz="2400" dirty="0" smtClean="0"/>
              <a:t>A DETERMINANTS OF HEALTH PERSPECTIVE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5410200"/>
            <a:ext cx="8424936" cy="129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Dr. Lisa Simon, Associate Medical Officer of Health, Simcoe </a:t>
            </a:r>
            <a:r>
              <a:rPr lang="en-US" dirty="0" err="1" smtClean="0"/>
              <a:t>Muskoka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 smtClean="0"/>
              <a:t>St</a:t>
            </a:r>
            <a:r>
              <a:rPr lang="en-US" dirty="0"/>
              <a:t>. </a:t>
            </a:r>
            <a:r>
              <a:rPr lang="en-US" dirty="0" err="1" smtClean="0"/>
              <a:t>Catharines</a:t>
            </a:r>
            <a:r>
              <a:rPr lang="en-US" dirty="0" smtClean="0"/>
              <a:t>, January 13,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843358"/>
            <a:ext cx="6717356" cy="620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7778824" cy="998984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solidFill>
                  <a:schemeClr val="bg1"/>
                </a:solidFill>
                <a:latin typeface="+mj-lt"/>
              </a:rPr>
              <a:t>Voices of Poverty Experience</a:t>
            </a:r>
            <a:br>
              <a:rPr lang="en-US" sz="4000" cap="none" dirty="0" smtClean="0">
                <a:solidFill>
                  <a:schemeClr val="bg1"/>
                </a:solidFill>
                <a:latin typeface="+mj-lt"/>
              </a:rPr>
            </a:br>
            <a:r>
              <a:rPr lang="en-US" sz="4000" cap="none" dirty="0" smtClean="0">
                <a:solidFill>
                  <a:schemeClr val="bg1"/>
                </a:solidFill>
                <a:latin typeface="+mj-lt"/>
              </a:rPr>
              <a:t>A County of Simcoe Initiative</a:t>
            </a:r>
            <a:endParaRPr lang="en-US" sz="4000" cap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57400" y="2209800"/>
            <a:ext cx="5181600" cy="3382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9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“I know I need to get my high school, and it’s affecting my life, but how can I with no computer at home, no one to look after my kids and no money? There’s so much in the way.”</a:t>
            </a:r>
          </a:p>
          <a:p>
            <a:pPr marL="0" indent="0" algn="r">
              <a:lnSpc>
                <a:spcPct val="100000"/>
              </a:lnSpc>
              <a:buClrTx/>
              <a:buSzTx/>
              <a:buFontTx/>
              <a:buNone/>
            </a:pPr>
            <a:r>
              <a:rPr lang="en-US" i="1" kern="0" dirty="0" smtClean="0">
                <a:solidFill>
                  <a:schemeClr val="accent1">
                    <a:lumMod val="75000"/>
                  </a:schemeClr>
                </a:solidFill>
              </a:rPr>
              <a:t>- Female, Orillia</a:t>
            </a:r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endParaRPr 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4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280" y="404664"/>
            <a:ext cx="7711144" cy="998984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bg1"/>
                </a:solidFill>
                <a:latin typeface="+mj-lt"/>
              </a:rPr>
              <a:t>Income inequality</a:t>
            </a:r>
            <a:endParaRPr lang="en-US" sz="4000" cap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3"/>
          </p:nvPr>
        </p:nvSpPr>
        <p:spPr>
          <a:xfrm>
            <a:off x="677280" y="6448301"/>
            <a:ext cx="756084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Data Source: Statistics Canada, Income Statistics Division, T1 Family Files [2011], Reference 15020.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4038600" cy="45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inequities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r="141"/>
          <a:stretch/>
        </p:blipFill>
        <p:spPr>
          <a:xfrm>
            <a:off x="-54429" y="762000"/>
            <a:ext cx="9198429" cy="5943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Preventable mortality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26" y="1752600"/>
            <a:ext cx="667135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65431"/>
            <a:ext cx="6730394" cy="488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4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insecurity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05400" y="1828800"/>
            <a:ext cx="3581400" cy="4297363"/>
          </a:xfrm>
        </p:spPr>
        <p:txBody>
          <a:bodyPr/>
          <a:lstStyle/>
          <a:p>
            <a:r>
              <a:rPr lang="en-US" dirty="0" smtClean="0"/>
              <a:t>9% of households in Simcoe County reported experiencing food </a:t>
            </a:r>
            <a:r>
              <a:rPr lang="en-US" dirty="0"/>
              <a:t>insecurity at least once in the past </a:t>
            </a:r>
            <a:r>
              <a:rPr lang="en-US" dirty="0" smtClean="0"/>
              <a:t>year.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7544" y="6219614"/>
            <a:ext cx="7914456" cy="449745"/>
          </a:xfrm>
        </p:spPr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Source: Canadian Community Health Survey [2007-2014], Statistics Canada, Share file, Ontario Ministry of Health and Long-Term Care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790754"/>
            <a:ext cx="5029200" cy="34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3810000" y="2050312"/>
            <a:ext cx="13716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914400"/>
            <a:ext cx="6778625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6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income guarantee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901" y="1828800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latin typeface="+mj-lt"/>
              </a:rPr>
              <a:t>Basic income involves a regular, reliable distribution of money from government to people to help ensure total income sufficient to meet common basic needs.  It can be distributed on a universal basis (</a:t>
            </a:r>
            <a:r>
              <a:rPr lang="en-CA" sz="2400" dirty="0" err="1" smtClean="0">
                <a:latin typeface="+mj-lt"/>
              </a:rPr>
              <a:t>demogrant</a:t>
            </a:r>
            <a:r>
              <a:rPr lang="en-CA" sz="2400" dirty="0" smtClean="0">
                <a:latin typeface="+mj-lt"/>
              </a:rPr>
              <a:t>), or</a:t>
            </a:r>
            <a:r>
              <a:rPr lang="en-CA" sz="2400" dirty="0"/>
              <a:t> an income-tested </a:t>
            </a:r>
            <a:r>
              <a:rPr lang="en-CA" sz="2400" dirty="0" smtClean="0"/>
              <a:t>basis</a:t>
            </a:r>
            <a:r>
              <a:rPr lang="en-CA" sz="2400" dirty="0" smtClean="0">
                <a:latin typeface="+mj-lt"/>
              </a:rPr>
              <a:t> using the income tax system. </a:t>
            </a:r>
            <a:endParaRPr lang="en-CA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88" y="692696"/>
            <a:ext cx="8657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Basic Income?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 descr="apple.jpg"/>
          <p:cNvPicPr>
            <a:picLocks noChangeAspect="1"/>
          </p:cNvPicPr>
          <p:nvPr/>
        </p:nvPicPr>
        <p:blipFill>
          <a:blip r:embed="rId3" cstate="print"/>
          <a:srcRect l="51659" t="9327"/>
          <a:stretch>
            <a:fillRect/>
          </a:stretch>
        </p:blipFill>
        <p:spPr>
          <a:xfrm>
            <a:off x="4748062" y="4005064"/>
            <a:ext cx="2514600" cy="2590800"/>
          </a:xfrm>
          <a:prstGeom prst="rect">
            <a:avLst/>
          </a:prstGeom>
        </p:spPr>
      </p:pic>
      <p:pic>
        <p:nvPicPr>
          <p:cNvPr id="8" name="Picture 7" descr="cheque in envelope.jpg"/>
          <p:cNvPicPr>
            <a:picLocks noChangeAspect="1"/>
          </p:cNvPicPr>
          <p:nvPr/>
        </p:nvPicPr>
        <p:blipFill>
          <a:blip r:embed="rId4" cstate="print"/>
          <a:srcRect r="3801" b="7476"/>
          <a:stretch>
            <a:fillRect/>
          </a:stretch>
        </p:blipFill>
        <p:spPr>
          <a:xfrm>
            <a:off x="942901" y="4005064"/>
            <a:ext cx="384815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4664"/>
            <a:ext cx="8159824" cy="998984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bg1"/>
                </a:solidFill>
              </a:rPr>
              <a:t>Rationale For Basic Income</a:t>
            </a:r>
            <a:endParaRPr lang="en-US" sz="4000" cap="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33400" y="1676400"/>
            <a:ext cx="7713240" cy="4343400"/>
          </a:xfrm>
        </p:spPr>
        <p:txBody>
          <a:bodyPr>
            <a:normAutofit/>
          </a:bodyPr>
          <a:lstStyle/>
          <a:p>
            <a:pPr marL="457200" lvl="0" indent="-45720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  <a:buFont typeface="Wingdings" pitchFamily="2" charset="2"/>
              <a:buAutoNum type="arabicPeriod"/>
            </a:pPr>
            <a:r>
              <a:rPr lang="en-US" kern="1200" dirty="0">
                <a:solidFill>
                  <a:srgbClr val="D17B09"/>
                </a:solidFill>
              </a:rPr>
              <a:t>Poverty: </a:t>
            </a:r>
            <a:r>
              <a:rPr lang="en-US" kern="1200" dirty="0">
                <a:solidFill>
                  <a:prstClr val="black"/>
                </a:solidFill>
              </a:rPr>
              <a:t/>
            </a:r>
            <a:br>
              <a:rPr lang="en-US" kern="1200" dirty="0">
                <a:solidFill>
                  <a:prstClr val="black"/>
                </a:solidFill>
              </a:rPr>
            </a:br>
            <a:r>
              <a:rPr lang="en-US" kern="1200" dirty="0">
                <a:solidFill>
                  <a:prstClr val="black"/>
                </a:solidFill>
              </a:rPr>
              <a:t>Basic income can be </a:t>
            </a:r>
            <a:r>
              <a:rPr lang="en-US" kern="1200" dirty="0" smtClean="0">
                <a:solidFill>
                  <a:prstClr val="black"/>
                </a:solidFill>
              </a:rPr>
              <a:t>an effective, dignified, and efficient </a:t>
            </a:r>
            <a:r>
              <a:rPr lang="en-US" kern="1200" dirty="0">
                <a:solidFill>
                  <a:prstClr val="black"/>
                </a:solidFill>
              </a:rPr>
              <a:t>part of a comprehensive poverty reduction strategy. </a:t>
            </a:r>
            <a:endParaRPr lang="en-US" kern="1200" dirty="0" smtClean="0">
              <a:solidFill>
                <a:prstClr val="black"/>
              </a:solidFill>
            </a:endParaRPr>
          </a:p>
          <a:p>
            <a:pPr marL="457200" lvl="0" indent="-45720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  <a:buFont typeface="Wingdings" pitchFamily="2" charset="2"/>
              <a:buAutoNum type="arabicPeriod"/>
            </a:pPr>
            <a:endParaRPr lang="en-US" kern="1200" dirty="0">
              <a:solidFill>
                <a:prstClr val="black"/>
              </a:solidFill>
            </a:endParaRPr>
          </a:p>
          <a:p>
            <a:pPr marL="457200" lvl="0" indent="-45720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  <a:buFont typeface="+mj-lt"/>
              <a:buAutoNum type="arabicPeriod"/>
            </a:pPr>
            <a:r>
              <a:rPr lang="en-US" kern="1200" dirty="0" smtClean="0">
                <a:solidFill>
                  <a:srgbClr val="D17B09"/>
                </a:solidFill>
              </a:rPr>
              <a:t>Income inequality</a:t>
            </a:r>
            <a:r>
              <a:rPr lang="en-US" kern="1200" dirty="0">
                <a:solidFill>
                  <a:srgbClr val="D17B09"/>
                </a:solidFill>
              </a:rPr>
              <a:t>: </a:t>
            </a:r>
            <a:r>
              <a:rPr lang="en-US" kern="1200" dirty="0">
                <a:solidFill>
                  <a:prstClr val="black"/>
                </a:solidFill>
              </a:rPr>
              <a:t/>
            </a:r>
            <a:br>
              <a:rPr lang="en-US" kern="1200" dirty="0">
                <a:solidFill>
                  <a:prstClr val="black"/>
                </a:solidFill>
              </a:rPr>
            </a:br>
            <a:r>
              <a:rPr lang="en-US" kern="1200" dirty="0">
                <a:solidFill>
                  <a:prstClr val="black"/>
                </a:solidFill>
              </a:rPr>
              <a:t>Basic income can help close the gap – in income, somewhat, </a:t>
            </a:r>
            <a:r>
              <a:rPr lang="en-US" kern="1200" dirty="0" smtClean="0">
                <a:solidFill>
                  <a:prstClr val="black"/>
                </a:solidFill>
              </a:rPr>
              <a:t>and </a:t>
            </a:r>
            <a:r>
              <a:rPr lang="en-US" kern="1200" dirty="0">
                <a:solidFill>
                  <a:prstClr val="black"/>
                </a:solidFill>
              </a:rPr>
              <a:t>in personal opportunity and power</a:t>
            </a:r>
            <a:r>
              <a:rPr lang="en-US" kern="1200" dirty="0" smtClean="0">
                <a:solidFill>
                  <a:prstClr val="black"/>
                </a:solidFill>
              </a:rPr>
              <a:t>.</a:t>
            </a:r>
          </a:p>
          <a:p>
            <a:pPr marL="457200" lvl="0" indent="-45720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  <a:buFont typeface="+mj-lt"/>
              <a:buAutoNum type="arabicPeriod"/>
            </a:pPr>
            <a:endParaRPr lang="en-US" kern="1200" dirty="0">
              <a:solidFill>
                <a:prstClr val="black"/>
              </a:solidFill>
            </a:endParaRPr>
          </a:p>
          <a:p>
            <a:pPr marL="457200" lvl="0" indent="-45720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  <a:buFont typeface="Wingdings" pitchFamily="2" charset="2"/>
              <a:buAutoNum type="arabicPeriod"/>
            </a:pPr>
            <a:r>
              <a:rPr lang="en-US" kern="1200" dirty="0">
                <a:solidFill>
                  <a:srgbClr val="D17B09"/>
                </a:solidFill>
              </a:rPr>
              <a:t>Precarious </a:t>
            </a:r>
            <a:r>
              <a:rPr lang="en-US" kern="1200" dirty="0" err="1">
                <a:solidFill>
                  <a:srgbClr val="D17B09"/>
                </a:solidFill>
              </a:rPr>
              <a:t>labour</a:t>
            </a:r>
            <a:r>
              <a:rPr lang="en-US" kern="1200" dirty="0">
                <a:solidFill>
                  <a:srgbClr val="D17B09"/>
                </a:solidFill>
              </a:rPr>
              <a:t>: </a:t>
            </a:r>
            <a:r>
              <a:rPr lang="en-US" kern="1200" dirty="0">
                <a:solidFill>
                  <a:prstClr val="black"/>
                </a:solidFill>
              </a:rPr>
              <a:t/>
            </a:r>
            <a:br>
              <a:rPr lang="en-US" kern="1200" dirty="0">
                <a:solidFill>
                  <a:prstClr val="black"/>
                </a:solidFill>
              </a:rPr>
            </a:br>
            <a:r>
              <a:rPr lang="en-US" kern="1200" dirty="0">
                <a:solidFill>
                  <a:prstClr val="black"/>
                </a:solidFill>
              </a:rPr>
              <a:t>Basic income can increase social security in </a:t>
            </a:r>
            <a:r>
              <a:rPr lang="en-US" kern="1200" dirty="0" smtClean="0">
                <a:solidFill>
                  <a:prstClr val="black"/>
                </a:solidFill>
              </a:rPr>
              <a:t>a time of substantial </a:t>
            </a:r>
            <a:r>
              <a:rPr lang="en-US" kern="1200" dirty="0" err="1">
                <a:solidFill>
                  <a:prstClr val="black"/>
                </a:solidFill>
              </a:rPr>
              <a:t>labour</a:t>
            </a:r>
            <a:r>
              <a:rPr lang="en-US" kern="1200" dirty="0">
                <a:solidFill>
                  <a:prstClr val="black"/>
                </a:solidFill>
              </a:rPr>
              <a:t> market </a:t>
            </a:r>
            <a:r>
              <a:rPr lang="en-US" kern="1200" dirty="0" smtClean="0">
                <a:solidFill>
                  <a:prstClr val="black"/>
                </a:solidFill>
              </a:rPr>
              <a:t>change and uncertainty.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  <a:buFont typeface="Wingdings" pitchFamily="2" charset="2"/>
              <a:buAutoNum type="arabicPeriod"/>
            </a:pPr>
            <a:endParaRPr lang="en-US" kern="1200" dirty="0" smtClean="0">
              <a:solidFill>
                <a:srgbClr val="D17B09"/>
              </a:solidFill>
            </a:endParaRPr>
          </a:p>
          <a:p>
            <a:pPr marL="0" lvl="0" indent="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  <a:buNone/>
            </a:pPr>
            <a:endParaRPr lang="en-US" kern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17B09"/>
              </a:solidFill>
            </a:endParaRPr>
          </a:p>
        </p:txBody>
      </p:sp>
      <p:pic>
        <p:nvPicPr>
          <p:cNvPr id="4" name="Picture 4" descr="opportunit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976" y="0"/>
            <a:ext cx="255102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721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8153400" cy="998984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solidFill>
                  <a:schemeClr val="bg1"/>
                </a:solidFill>
                <a:latin typeface="+mn-lt"/>
              </a:rPr>
              <a:t>Precarious Employment</a:t>
            </a:r>
            <a:endParaRPr lang="en-US" sz="4000" cap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8200" y="1905000"/>
            <a:ext cx="7560840" cy="3962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Study of precarious employment in GTA-Hamilton found: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50% growth </a:t>
            </a:r>
            <a:r>
              <a:rPr lang="en-US" dirty="0" smtClean="0"/>
              <a:t>of precarious </a:t>
            </a:r>
            <a:r>
              <a:rPr lang="en-US" dirty="0" err="1" smtClean="0"/>
              <a:t>labour</a:t>
            </a:r>
            <a:r>
              <a:rPr lang="en-US" dirty="0" smtClean="0"/>
              <a:t> in </a:t>
            </a:r>
            <a:r>
              <a:rPr lang="en-US" dirty="0"/>
              <a:t>20 </a:t>
            </a:r>
            <a:r>
              <a:rPr lang="en-US" dirty="0" smtClean="0"/>
              <a:t>years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50% of workers </a:t>
            </a:r>
            <a:r>
              <a:rPr lang="en-US" dirty="0" smtClean="0"/>
              <a:t>working </a:t>
            </a:r>
            <a:r>
              <a:rPr lang="en-US" dirty="0"/>
              <a:t>either full- or part-time with no benefits or </a:t>
            </a:r>
            <a:r>
              <a:rPr lang="en-US" dirty="0" smtClean="0"/>
              <a:t>job </a:t>
            </a:r>
            <a:r>
              <a:rPr lang="en-US" dirty="0"/>
              <a:t>security, or in temporary, contract or casual positions</a:t>
            </a:r>
          </a:p>
          <a:p>
            <a:endParaRPr lang="en-US" dirty="0" smtClean="0"/>
          </a:p>
          <a:p>
            <a:r>
              <a:rPr lang="en-US" dirty="0" smtClean="0"/>
              <a:t>employment </a:t>
            </a:r>
            <a:r>
              <a:rPr lang="en-US" dirty="0"/>
              <a:t>insecurity </a:t>
            </a:r>
            <a:r>
              <a:rPr lang="en-US" dirty="0" smtClean="0"/>
              <a:t>has </a:t>
            </a:r>
            <a:r>
              <a:rPr lang="en-US" dirty="0"/>
              <a:t>an independent effect on </a:t>
            </a:r>
            <a:r>
              <a:rPr lang="en-US" dirty="0" smtClean="0"/>
              <a:t>household well-being </a:t>
            </a:r>
            <a:r>
              <a:rPr lang="en-US" dirty="0"/>
              <a:t>and community connections, regardless of </a:t>
            </a:r>
            <a:r>
              <a:rPr lang="en-US" dirty="0" smtClean="0"/>
              <a:t>income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096000"/>
            <a:ext cx="66294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prstClr val="black"/>
                </a:solidFill>
              </a:rPr>
              <a:t>Source:  </a:t>
            </a:r>
            <a:r>
              <a:rPr lang="en-US" sz="1100" dirty="0" smtClean="0">
                <a:latin typeface="Ubuntu-Medium"/>
              </a:rPr>
              <a:t>Poverty and Employment </a:t>
            </a:r>
            <a:r>
              <a:rPr lang="en-US" sz="1100" dirty="0" err="1" smtClean="0">
                <a:latin typeface="Ubuntu-Medium"/>
              </a:rPr>
              <a:t>Precarity</a:t>
            </a:r>
            <a:r>
              <a:rPr lang="en-US" sz="1100" dirty="0" smtClean="0">
                <a:latin typeface="Ubuntu-Medium"/>
              </a:rPr>
              <a:t> in Southern Ontario (PEPSO). </a:t>
            </a:r>
            <a:r>
              <a:rPr lang="en-US" sz="1100" i="1" dirty="0">
                <a:solidFill>
                  <a:prstClr val="black"/>
                </a:solidFill>
              </a:rPr>
              <a:t>It’s More </a:t>
            </a:r>
            <a:r>
              <a:rPr lang="en-US" sz="1100" i="1" dirty="0">
                <a:solidFill>
                  <a:prstClr val="black"/>
                </a:solidFill>
                <a:latin typeface="Ubuntu-Medium"/>
              </a:rPr>
              <a:t>than Poverty: </a:t>
            </a:r>
            <a:r>
              <a:rPr lang="en-US" sz="1100" i="1" dirty="0" smtClean="0">
                <a:latin typeface="Ubuntu-Light"/>
              </a:rPr>
              <a:t>Employment </a:t>
            </a:r>
            <a:r>
              <a:rPr lang="en-US" sz="1100" i="1" dirty="0" err="1" smtClean="0">
                <a:latin typeface="Ubuntu-Light"/>
              </a:rPr>
              <a:t>Precarity</a:t>
            </a:r>
            <a:r>
              <a:rPr lang="en-US" sz="1100" i="1" dirty="0" smtClean="0">
                <a:latin typeface="Ubuntu-Light"/>
              </a:rPr>
              <a:t> and Household Well-being. </a:t>
            </a:r>
            <a:r>
              <a:rPr lang="en-US" sz="1100" dirty="0" smtClean="0">
                <a:latin typeface="Ubuntu-Light"/>
              </a:rPr>
              <a:t>2013.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7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bg1"/>
                </a:solidFill>
                <a:latin typeface="+mj-lt"/>
              </a:rPr>
              <a:t>A brief look at</a:t>
            </a:r>
            <a:endParaRPr lang="en-US" sz="4000" cap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Poverty and its health impacts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Potential role of a basic income guarantee (BIG)</a:t>
            </a:r>
          </a:p>
          <a:p>
            <a:endParaRPr lang="en-US" dirty="0" smtClean="0"/>
          </a:p>
          <a:p>
            <a:r>
              <a:rPr lang="en-US" dirty="0" smtClean="0"/>
              <a:t>BIG momentum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81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187624" y="1828800"/>
            <a:ext cx="6768752" cy="2971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Canada Child Tax Benefit</a:t>
            </a:r>
          </a:p>
          <a:p>
            <a:pPr eaLnBrk="1" hangingPunct="1">
              <a:defRPr/>
            </a:pPr>
            <a:r>
              <a:rPr lang="en-US" sz="2400" dirty="0" smtClean="0"/>
              <a:t>National Child Benefit Supplement</a:t>
            </a:r>
          </a:p>
          <a:p>
            <a:pPr>
              <a:defRPr/>
            </a:pPr>
            <a:r>
              <a:rPr lang="en-US" sz="2400" dirty="0" smtClean="0"/>
              <a:t>Ontario Child Benefit</a:t>
            </a:r>
          </a:p>
          <a:p>
            <a:pPr eaLnBrk="1" hangingPunct="1">
              <a:defRPr/>
            </a:pPr>
            <a:r>
              <a:rPr lang="en-US" sz="2400" dirty="0" smtClean="0"/>
              <a:t>Working Income Tax Benefit</a:t>
            </a:r>
          </a:p>
          <a:p>
            <a:pPr eaLnBrk="1" hangingPunct="1">
              <a:defRPr/>
            </a:pPr>
            <a:r>
              <a:rPr lang="en-US" sz="2400" dirty="0" smtClean="0"/>
              <a:t>Old Age Security</a:t>
            </a:r>
          </a:p>
          <a:p>
            <a:pPr eaLnBrk="1" hangingPunct="1">
              <a:defRPr/>
            </a:pPr>
            <a:r>
              <a:rPr lang="en-US" sz="2400" dirty="0" smtClean="0"/>
              <a:t>Guaranteed Income Supplement</a:t>
            </a:r>
          </a:p>
        </p:txBody>
      </p:sp>
      <p:pic>
        <p:nvPicPr>
          <p:cNvPr id="5" name="Picture 4" descr="smiling childr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801170"/>
            <a:ext cx="4495800" cy="2056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73050"/>
            <a:ext cx="826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Existing Programs Approximating Basic Income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46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27956" y="2025769"/>
            <a:ext cx="7992888" cy="21605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Canadian guaranteed annual income field experiment</a:t>
            </a:r>
            <a:endParaRPr lang="en-US" dirty="0" smtClean="0"/>
          </a:p>
          <a:p>
            <a:pPr eaLnBrk="1" hangingPunct="1"/>
            <a:r>
              <a:rPr lang="en-US" dirty="0" smtClean="0"/>
              <a:t>8.5% decrease in hospitalization rates for participants vs. controls, and decline in physician contact </a:t>
            </a:r>
          </a:p>
          <a:p>
            <a:pPr eaLnBrk="1" hangingPunct="1"/>
            <a:r>
              <a:rPr lang="en-US" dirty="0" smtClean="0"/>
              <a:t>Increased  high school completion</a:t>
            </a:r>
          </a:p>
          <a:p>
            <a:pPr eaLnBrk="1" hangingPunct="1"/>
            <a:r>
              <a:rPr lang="en-US" dirty="0" smtClean="0"/>
              <a:t>Minimal work disincentive</a:t>
            </a:r>
          </a:p>
          <a:p>
            <a:pPr eaLnBrk="1" hangingPunct="1"/>
            <a:endParaRPr lang="en-US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381000" y="327743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Manitoba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Mincome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Experiment 1974-1979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244" y="6351153"/>
            <a:ext cx="6745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</a:rPr>
              <a:t>Source: Forget, E. </a:t>
            </a:r>
            <a:r>
              <a:rPr lang="en-CA" sz="1000" i="1" dirty="0">
                <a:solidFill>
                  <a:schemeClr val="bg1">
                    <a:lumMod val="75000"/>
                  </a:schemeClr>
                </a:solidFill>
              </a:rPr>
              <a:t>The Town with No Poverty: The Health Effects of a Canadian Guaranteed Annual Income Field </a:t>
            </a:r>
            <a:r>
              <a:rPr lang="en-CA" sz="1000" i="1" dirty="0" smtClean="0">
                <a:solidFill>
                  <a:schemeClr val="bg1">
                    <a:lumMod val="75000"/>
                  </a:schemeClr>
                </a:solidFill>
              </a:rPr>
              <a:t>Experiment</a:t>
            </a:r>
            <a:r>
              <a:rPr lang="en-CA" sz="10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</a:rPr>
              <a:t>Canadian </a:t>
            </a:r>
            <a:r>
              <a:rPr lang="fr-FR" sz="1000" dirty="0">
                <a:solidFill>
                  <a:schemeClr val="bg1">
                    <a:lumMod val="75000"/>
                  </a:schemeClr>
                </a:solidFill>
              </a:rPr>
              <a:t>Public </a:t>
            </a:r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</a:rPr>
              <a:t>Policy, Vol</a:t>
            </a:r>
            <a:r>
              <a:rPr lang="fr-FR" sz="10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bg1">
                    <a:lumMod val="75000"/>
                  </a:schemeClr>
                </a:solidFill>
              </a:rPr>
              <a:t>xxxvii</a:t>
            </a:r>
            <a:r>
              <a:rPr lang="fr-FR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</a:rPr>
              <a:t>No</a:t>
            </a:r>
            <a:r>
              <a:rPr lang="fr-FR" sz="10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</a:rPr>
              <a:t>3, 2011.</a:t>
            </a:r>
            <a:endParaRPr lang="en-CA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2" name="Content Placeholder 3" descr="Dauphin M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11071" r="8998" b="40218"/>
          <a:stretch>
            <a:fillRect/>
          </a:stretch>
        </p:blipFill>
        <p:spPr>
          <a:xfrm>
            <a:off x="2819400" y="4465282"/>
            <a:ext cx="3399971" cy="16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7" y="274638"/>
            <a:ext cx="8247413" cy="1143000"/>
          </a:xfrm>
        </p:spPr>
        <p:txBody>
          <a:bodyPr/>
          <a:lstStyle/>
          <a:p>
            <a:r>
              <a:rPr lang="en-US" dirty="0" smtClean="0"/>
              <a:t>Basic income and stigma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  <a:buNone/>
            </a:pPr>
            <a:endParaRPr lang="en-US" sz="2200" kern="1200" dirty="0" smtClean="0">
              <a:solidFill>
                <a:prstClr val="black"/>
              </a:solidFill>
            </a:endParaRPr>
          </a:p>
          <a:p>
            <a:pPr marL="0" lvl="0" indent="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  <a:buNone/>
            </a:pPr>
            <a:r>
              <a:rPr lang="en-US" sz="2200" kern="1200" dirty="0" err="1" smtClean="0">
                <a:solidFill>
                  <a:prstClr val="black"/>
                </a:solidFill>
              </a:rPr>
              <a:t>Calnitsky</a:t>
            </a:r>
            <a:r>
              <a:rPr lang="en-US" sz="2200" kern="1200" dirty="0" smtClean="0">
                <a:solidFill>
                  <a:prstClr val="black"/>
                </a:solidFill>
              </a:rPr>
              <a:t> D. </a:t>
            </a:r>
            <a:r>
              <a:rPr lang="en-US" sz="2200" i="1" kern="1200" dirty="0" smtClean="0">
                <a:solidFill>
                  <a:prstClr val="black"/>
                </a:solidFill>
              </a:rPr>
              <a:t>“</a:t>
            </a:r>
            <a:r>
              <a:rPr lang="en-US" sz="2200" i="1" kern="1200" dirty="0">
                <a:solidFill>
                  <a:prstClr val="black"/>
                </a:solidFill>
              </a:rPr>
              <a:t>More Normal than Welfare”: The </a:t>
            </a:r>
            <a:r>
              <a:rPr lang="en-US" sz="2200" i="1" kern="1200" dirty="0" err="1">
                <a:solidFill>
                  <a:prstClr val="black"/>
                </a:solidFill>
              </a:rPr>
              <a:t>Mincome</a:t>
            </a:r>
            <a:r>
              <a:rPr lang="en-US" sz="2200" i="1" kern="1200" dirty="0">
                <a:solidFill>
                  <a:prstClr val="black"/>
                </a:solidFill>
              </a:rPr>
              <a:t> Experiment, Stigma, and Community </a:t>
            </a:r>
            <a:r>
              <a:rPr lang="en-US" sz="2200" i="1" kern="1200" dirty="0" smtClean="0">
                <a:solidFill>
                  <a:prstClr val="black"/>
                </a:solidFill>
              </a:rPr>
              <a:t>Experience. </a:t>
            </a:r>
            <a:r>
              <a:rPr lang="en-US" sz="2200" kern="1200" dirty="0" smtClean="0">
                <a:solidFill>
                  <a:prstClr val="black"/>
                </a:solidFill>
              </a:rPr>
              <a:t>C</a:t>
            </a:r>
            <a:r>
              <a:rPr lang="en-US" sz="2200" dirty="0" smtClean="0">
                <a:solidFill>
                  <a:prstClr val="black"/>
                </a:solidFill>
              </a:rPr>
              <a:t>anadian </a:t>
            </a:r>
            <a:r>
              <a:rPr lang="en-US" sz="2200" dirty="0">
                <a:solidFill>
                  <a:prstClr val="black"/>
                </a:solidFill>
              </a:rPr>
              <a:t>Review of </a:t>
            </a:r>
            <a:r>
              <a:rPr lang="en-US" sz="2200" dirty="0" smtClean="0">
                <a:solidFill>
                  <a:prstClr val="black"/>
                </a:solidFill>
              </a:rPr>
              <a:t>Sociology (forthcoming)</a:t>
            </a:r>
            <a:r>
              <a:rPr lang="en-US" sz="2200" kern="1200" dirty="0" smtClean="0">
                <a:solidFill>
                  <a:prstClr val="black"/>
                </a:solidFill>
              </a:rPr>
              <a:t>:</a:t>
            </a:r>
          </a:p>
          <a:p>
            <a:pPr marL="0" lvl="0" indent="0"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  <a:buNone/>
            </a:pPr>
            <a:endParaRPr lang="en-US" sz="2200" kern="1200" dirty="0" smtClean="0">
              <a:solidFill>
                <a:prstClr val="black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</a:pPr>
            <a:r>
              <a:rPr lang="en-US" sz="2200" kern="1200" dirty="0" smtClean="0">
                <a:solidFill>
                  <a:prstClr val="black"/>
                </a:solidFill>
              </a:rPr>
              <a:t>“The design </a:t>
            </a:r>
            <a:r>
              <a:rPr lang="en-US" sz="2200" kern="1200" dirty="0">
                <a:solidFill>
                  <a:prstClr val="black"/>
                </a:solidFill>
              </a:rPr>
              <a:t>and framing of </a:t>
            </a:r>
            <a:r>
              <a:rPr lang="en-US" sz="2200" kern="1200" dirty="0" err="1">
                <a:solidFill>
                  <a:prstClr val="black"/>
                </a:solidFill>
              </a:rPr>
              <a:t>Mincome</a:t>
            </a:r>
            <a:r>
              <a:rPr lang="en-US" sz="2200" kern="1200" dirty="0">
                <a:solidFill>
                  <a:prstClr val="black"/>
                </a:solidFill>
              </a:rPr>
              <a:t> led participants to view payments through a pragmatic </a:t>
            </a:r>
            <a:r>
              <a:rPr lang="en-US" sz="2200" kern="1200" dirty="0" smtClean="0">
                <a:solidFill>
                  <a:prstClr val="black"/>
                </a:solidFill>
              </a:rPr>
              <a:t>lens, rather </a:t>
            </a:r>
            <a:r>
              <a:rPr lang="en-US" sz="2200" kern="1200" dirty="0">
                <a:solidFill>
                  <a:prstClr val="black"/>
                </a:solidFill>
              </a:rPr>
              <a:t>than the moralistic lens through which welfare is viewed. Consistent with prior theory </a:t>
            </a:r>
            <a:r>
              <a:rPr lang="en-US" sz="2200" kern="1200" dirty="0" smtClean="0">
                <a:solidFill>
                  <a:prstClr val="black"/>
                </a:solidFill>
              </a:rPr>
              <a:t>this paper </a:t>
            </a:r>
            <a:r>
              <a:rPr lang="en-US" sz="2200" kern="1200" dirty="0">
                <a:solidFill>
                  <a:prstClr val="black"/>
                </a:solidFill>
              </a:rPr>
              <a:t>finds that </a:t>
            </a:r>
            <a:r>
              <a:rPr lang="en-US" sz="2200" kern="1200" dirty="0" err="1">
                <a:solidFill>
                  <a:prstClr val="black"/>
                </a:solidFill>
              </a:rPr>
              <a:t>Mincome</a:t>
            </a:r>
            <a:r>
              <a:rPr lang="en-US" sz="2200" kern="1200" dirty="0">
                <a:solidFill>
                  <a:prstClr val="black"/>
                </a:solidFill>
              </a:rPr>
              <a:t> participation did not produce social stigma</a:t>
            </a:r>
            <a:r>
              <a:rPr lang="en-US" sz="2200" kern="1200" dirty="0" smtClean="0">
                <a:solidFill>
                  <a:prstClr val="black"/>
                </a:solidFill>
              </a:rPr>
              <a:t>.” </a:t>
            </a:r>
            <a:endParaRPr lang="en-US" sz="2200" kern="1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2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734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Impact of Child Benefits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905000"/>
            <a:ext cx="7488832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Canada Child Tax Benefit and National Child Benefit Supplement </a:t>
            </a:r>
            <a:br>
              <a:rPr lang="en-US" sz="2200" b="1" dirty="0" smtClean="0"/>
            </a:br>
            <a:endParaRPr lang="en-US" sz="2200" b="1" dirty="0" smtClean="0"/>
          </a:p>
          <a:p>
            <a:r>
              <a:rPr lang="en-US" sz="2200" dirty="0" smtClean="0"/>
              <a:t>improved math </a:t>
            </a:r>
            <a:r>
              <a:rPr lang="en-US" sz="2200" dirty="0"/>
              <a:t>and reading </a:t>
            </a:r>
            <a:r>
              <a:rPr lang="en-US" sz="2200" dirty="0" smtClean="0"/>
              <a:t>skills</a:t>
            </a:r>
          </a:p>
          <a:p>
            <a:r>
              <a:rPr lang="en-US" sz="2200" dirty="0" smtClean="0"/>
              <a:t>improved child mental </a:t>
            </a:r>
            <a:r>
              <a:rPr lang="en-US" sz="2200" dirty="0"/>
              <a:t>and physical health measures </a:t>
            </a:r>
            <a:endParaRPr lang="en-US" sz="22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Source: Milligan and Stabile, 2011</a:t>
            </a:r>
            <a:br>
              <a:rPr lang="en-US" sz="1400" dirty="0" smtClean="0"/>
            </a:br>
            <a:endParaRPr lang="en-US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9" name="Picture 8" descr="community.jpg"/>
          <p:cNvPicPr>
            <a:picLocks noChangeAspect="1"/>
          </p:cNvPicPr>
          <p:nvPr/>
        </p:nvPicPr>
        <p:blipFill>
          <a:blip r:embed="rId3" cstate="print"/>
          <a:srcRect l="2655" t="8752" r="3540" b="5912"/>
          <a:stretch>
            <a:fillRect/>
          </a:stretch>
        </p:blipFill>
        <p:spPr bwMode="auto">
          <a:xfrm>
            <a:off x="1066800" y="4621008"/>
            <a:ext cx="6093270" cy="223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2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niors pove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7876" y="4882954"/>
            <a:ext cx="1311995" cy="19750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399" y="547787"/>
            <a:ext cx="7394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Impact of Seniors’ Benefits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56139" y="1752600"/>
            <a:ext cx="7702624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 Security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Guaranteed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Income Supplement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>
              <a:spcBef>
                <a:spcPct val="20000"/>
              </a:spcBef>
            </a:pPr>
            <a:endParaRPr lang="en-US" sz="2400" b="1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66057" y="2362200"/>
            <a:ext cx="8229600" cy="224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0" indent="-274638" algn="l">
              <a:buFont typeface="Arial" pitchFamily="34" charset="0"/>
              <a:buChar char="•"/>
            </a:pPr>
            <a:r>
              <a:rPr lang="en-US" sz="2200" dirty="0" smtClean="0"/>
              <a:t>Canada now has one of lowest rates of seniors poverty in world</a:t>
            </a:r>
          </a:p>
          <a:p>
            <a:pPr marL="274638" lvl="0" indent="-274638" algn="l">
              <a:buFont typeface="Arial" pitchFamily="34" charset="0"/>
              <a:buChar char="•"/>
            </a:pPr>
            <a:r>
              <a:rPr lang="en-US" sz="2200" dirty="0" smtClean="0"/>
              <a:t>When </a:t>
            </a:r>
            <a:r>
              <a:rPr lang="en-US" sz="2200" dirty="0"/>
              <a:t>low-income Canadians leave </a:t>
            </a:r>
            <a:r>
              <a:rPr lang="en-US" sz="2200" dirty="0" smtClean="0"/>
              <a:t>workforce </a:t>
            </a:r>
            <a:r>
              <a:rPr lang="en-US" sz="2200" dirty="0"/>
              <a:t>after turning 65, their poverty level drops </a:t>
            </a:r>
            <a:r>
              <a:rPr lang="en-US" sz="2200" dirty="0" smtClean="0"/>
              <a:t>substantially: 50% fewer experience </a:t>
            </a:r>
            <a:r>
              <a:rPr lang="en-US" sz="2200" dirty="0"/>
              <a:t>food insecurity </a:t>
            </a:r>
            <a:r>
              <a:rPr lang="en-US" sz="2200" dirty="0" smtClean="0"/>
              <a:t>at aged 65-69 </a:t>
            </a:r>
            <a:r>
              <a:rPr lang="en-US" sz="2200" dirty="0"/>
              <a:t>than </a:t>
            </a:r>
            <a:r>
              <a:rPr lang="en-US" sz="2200" dirty="0" smtClean="0"/>
              <a:t>60-64 </a:t>
            </a:r>
          </a:p>
          <a:p>
            <a:pPr lvl="0" algn="l"/>
            <a:endParaRPr lang="en-US" sz="2200" dirty="0">
              <a:latin typeface="+mj-lt"/>
            </a:endParaRPr>
          </a:p>
          <a:p>
            <a:pPr lvl="0" algn="l"/>
            <a:r>
              <a:rPr lang="en-US" sz="1100" dirty="0" smtClean="0">
                <a:latin typeface="+mj-lt"/>
              </a:rPr>
              <a:t>Source: </a:t>
            </a:r>
            <a:r>
              <a:rPr lang="en-CA" sz="1100" dirty="0">
                <a:latin typeface="+mj-lt"/>
              </a:rPr>
              <a:t>Emery, </a:t>
            </a:r>
            <a:r>
              <a:rPr lang="en-CA" sz="1100" dirty="0" err="1">
                <a:latin typeface="+mj-lt"/>
              </a:rPr>
              <a:t>Fleisch</a:t>
            </a:r>
            <a:r>
              <a:rPr lang="en-CA" sz="1100" dirty="0">
                <a:latin typeface="+mj-lt"/>
              </a:rPr>
              <a:t> and McIntyre </a:t>
            </a:r>
            <a:r>
              <a:rPr lang="en-CA" sz="1100" dirty="0" smtClean="0">
                <a:latin typeface="+mj-lt"/>
              </a:rPr>
              <a:t>2013</a:t>
            </a:r>
            <a:endParaRPr lang="en-US" sz="1100" dirty="0" smtClean="0">
              <a:latin typeface="+mj-lt"/>
            </a:endParaRPr>
          </a:p>
        </p:txBody>
      </p:sp>
      <p:pic>
        <p:nvPicPr>
          <p:cNvPr id="8" name="Picture 7" descr="seniors on a ben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1" y="4882955"/>
            <a:ext cx="3061319" cy="19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57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Arial" pitchFamily="34" charset="0"/>
              </a:rPr>
              <a:t>Key Questions &amp; Debates in </a:t>
            </a:r>
            <a:r>
              <a:rPr lang="en-C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Arial" pitchFamily="34" charset="0"/>
              </a:rPr>
              <a:t>B</a:t>
            </a:r>
            <a:r>
              <a:rPr lang="en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Arial" pitchFamily="34" charset="0"/>
              </a:rPr>
              <a:t>I design</a:t>
            </a:r>
            <a:endParaRPr lang="en-US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1560" y="1828800"/>
            <a:ext cx="7992888" cy="4696544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/>
            <a:r>
              <a:rPr lang="en-US" sz="2200" dirty="0" smtClean="0"/>
              <a:t>What is the purpose of the Basic Income Guarantee (BIG)?</a:t>
            </a:r>
          </a:p>
          <a:p>
            <a:pPr marL="457200" indent="-457200" eaLnBrk="1" hangingPunct="1"/>
            <a:r>
              <a:rPr lang="en-US" sz="2200" dirty="0" smtClean="0"/>
              <a:t>What programs should it </a:t>
            </a:r>
            <a:r>
              <a:rPr lang="en-US" sz="2200" dirty="0"/>
              <a:t>r</a:t>
            </a:r>
            <a:r>
              <a:rPr lang="en-US" sz="2200" dirty="0" smtClean="0"/>
              <a:t>eplace?</a:t>
            </a:r>
          </a:p>
          <a:p>
            <a:pPr marL="457200" indent="-457200" eaLnBrk="1" hangingPunct="1"/>
            <a:r>
              <a:rPr lang="en-US" sz="2200" dirty="0" smtClean="0"/>
              <a:t>Maximum amount of the BIG?</a:t>
            </a:r>
          </a:p>
          <a:p>
            <a:pPr marL="457200" indent="-457200" eaLnBrk="1" hangingPunct="1"/>
            <a:r>
              <a:rPr lang="en-US" sz="2200" dirty="0" err="1" smtClean="0"/>
              <a:t>Demogrant</a:t>
            </a:r>
            <a:r>
              <a:rPr lang="en-US" sz="2200" dirty="0" smtClean="0"/>
              <a:t> and/or negative income tax?</a:t>
            </a:r>
          </a:p>
          <a:p>
            <a:pPr marL="457200" indent="-457200" eaLnBrk="1" hangingPunct="1"/>
            <a:r>
              <a:rPr lang="en-US" sz="2200" dirty="0" smtClean="0"/>
              <a:t>If negative income tax, what is the reduction rate?</a:t>
            </a:r>
          </a:p>
          <a:p>
            <a:pPr marL="457200" indent="-457200" eaLnBrk="1" hangingPunct="1"/>
            <a:r>
              <a:rPr lang="en-US" sz="2200" dirty="0" smtClean="0"/>
              <a:t>Eligibility: who may receive it?</a:t>
            </a:r>
          </a:p>
          <a:p>
            <a:pPr marL="457200" indent="-457200" eaLnBrk="1" hangingPunct="1"/>
            <a:r>
              <a:rPr lang="en-US" sz="2200" dirty="0" smtClean="0"/>
              <a:t>Adjustment in BIG amounts based on family/household size?</a:t>
            </a:r>
          </a:p>
          <a:p>
            <a:pPr marL="457200" indent="-457200" eaLnBrk="1" hangingPunct="1"/>
            <a:r>
              <a:rPr lang="en-US" sz="2200" dirty="0" smtClean="0"/>
              <a:t>Frequency of income payments?</a:t>
            </a:r>
          </a:p>
          <a:p>
            <a:pPr marL="457200" indent="-457200" eaLnBrk="1" hangingPunct="1"/>
            <a:r>
              <a:rPr lang="en-US" sz="2200" dirty="0" smtClean="0"/>
              <a:t>Sources of revenue to fund the BIG?</a:t>
            </a:r>
          </a:p>
          <a:p>
            <a:pPr marL="457200" indent="-457200" eaLnBrk="1" hangingPunct="1"/>
            <a:r>
              <a:rPr lang="en-US" sz="2200" dirty="0" smtClean="0"/>
              <a:t>What level of government to deliver?</a:t>
            </a:r>
          </a:p>
          <a:p>
            <a:pPr marL="0" indent="0" eaLnBrk="1" hangingPunct="1">
              <a:buNone/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726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7" y="457200"/>
            <a:ext cx="7959653" cy="998984"/>
          </a:xfrm>
        </p:spPr>
        <p:txBody>
          <a:bodyPr>
            <a:normAutofit/>
          </a:bodyPr>
          <a:lstStyle/>
          <a:p>
            <a:r>
              <a:rPr lang="en-US" sz="4000" cap="none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4000" cap="none" dirty="0" smtClean="0">
                <a:solidFill>
                  <a:schemeClr val="bg1"/>
                </a:solidFill>
                <a:latin typeface="+mn-lt"/>
              </a:rPr>
              <a:t>ffordability of a BIG</a:t>
            </a:r>
            <a:endParaRPr lang="en-US" sz="4000" cap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8200" y="1905000"/>
            <a:ext cx="756084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Cost </a:t>
            </a:r>
            <a:r>
              <a:rPr lang="en-US" dirty="0"/>
              <a:t>of </a:t>
            </a:r>
            <a:r>
              <a:rPr lang="en-US" dirty="0" smtClean="0"/>
              <a:t>a BIG </a:t>
            </a:r>
            <a:r>
              <a:rPr lang="en-US" dirty="0"/>
              <a:t>depends </a:t>
            </a:r>
            <a:r>
              <a:rPr lang="en-US" dirty="0" smtClean="0"/>
              <a:t>on: </a:t>
            </a:r>
            <a:r>
              <a:rPr lang="en-US" dirty="0"/>
              <a:t>how generous it is, how quickly benefits are phased out with additional </a:t>
            </a:r>
            <a:r>
              <a:rPr lang="en-US" dirty="0" smtClean="0"/>
              <a:t>income earned, </a:t>
            </a:r>
            <a:r>
              <a:rPr lang="en-US" dirty="0"/>
              <a:t>and how existing social programs are </a:t>
            </a:r>
            <a:r>
              <a:rPr lang="en-US" dirty="0" smtClean="0"/>
              <a:t>affected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Estimated costs in addition to current social spending: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</a:rPr>
              <a:t>$17 - $58 Billion (</a:t>
            </a:r>
            <a:r>
              <a:rPr lang="en-US" sz="2200" dirty="0" err="1" smtClean="0">
                <a:solidFill>
                  <a:prstClr val="black"/>
                </a:solidFill>
              </a:rPr>
              <a:t>Roos</a:t>
            </a:r>
            <a:r>
              <a:rPr lang="en-US" sz="2200" dirty="0" smtClean="0">
                <a:solidFill>
                  <a:prstClr val="black"/>
                </a:solidFill>
              </a:rPr>
              <a:t> and Forget, U of Manitoba)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</a:rPr>
              <a:t>$40 Billion (</a:t>
            </a:r>
            <a:r>
              <a:rPr lang="en-US" sz="2200" dirty="0" err="1" smtClean="0">
                <a:solidFill>
                  <a:prstClr val="black"/>
                </a:solidFill>
              </a:rPr>
              <a:t>Boadway</a:t>
            </a:r>
            <a:r>
              <a:rPr lang="en-US" sz="2200" dirty="0" smtClean="0">
                <a:solidFill>
                  <a:prstClr val="black"/>
                </a:solidFill>
              </a:rPr>
              <a:t> and Power, Queen’s U)</a:t>
            </a:r>
            <a:endParaRPr lang="en-CA" sz="2200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Estimated </a:t>
            </a:r>
            <a:r>
              <a:rPr lang="en-US" dirty="0">
                <a:solidFill>
                  <a:prstClr val="black"/>
                </a:solidFill>
              </a:rPr>
              <a:t>annual cost of poverty in Canada:  	        $79 to $95 billion (2014 $)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Factoring health, crime, intergenerational and lost productivity costs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(Source: Ontario Association of Food Banks (2008) </a:t>
            </a:r>
            <a:r>
              <a:rPr lang="en-US" sz="1400" i="1" dirty="0">
                <a:solidFill>
                  <a:prstClr val="black"/>
                </a:solidFill>
              </a:rPr>
              <a:t>The Cost of Poverty</a:t>
            </a:r>
            <a:r>
              <a:rPr lang="en-US" sz="1400" dirty="0">
                <a:solidFill>
                  <a:prstClr val="black"/>
                </a:solidFill>
              </a:rPr>
              <a:t> - figures extrapolated from the report’s estimate of $72-$86 billion in 2008 $ x inflation since then)</a:t>
            </a:r>
          </a:p>
          <a:p>
            <a:endParaRPr lang="en-US" sz="2400" b="1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90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Big Momentum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basic income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Supported </a:t>
            </a:r>
            <a:r>
              <a:rPr lang="en-US" dirty="0"/>
              <a:t>by generations of economists and </a:t>
            </a:r>
            <a:r>
              <a:rPr lang="en-US" dirty="0" smtClean="0"/>
              <a:t>social policy experts, across the political spectrum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Resurgence of public support in recent years</a:t>
            </a:r>
          </a:p>
          <a:p>
            <a:endParaRPr lang="en-US" dirty="0"/>
          </a:p>
          <a:p>
            <a:r>
              <a:rPr lang="en-US" dirty="0" smtClean="0"/>
              <a:t>International pilots and programs, most recently:</a:t>
            </a:r>
          </a:p>
          <a:p>
            <a:pPr lvl="1"/>
            <a:r>
              <a:rPr lang="en-US" dirty="0" smtClean="0"/>
              <a:t>Finnish government pursuing basic income</a:t>
            </a:r>
          </a:p>
          <a:p>
            <a:pPr lvl="1"/>
            <a:r>
              <a:rPr lang="en-US" dirty="0" smtClean="0"/>
              <a:t>Dutch cities basic income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8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sector support for basic income in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Alberta Public Health Association, 2014</a:t>
            </a:r>
          </a:p>
          <a:p>
            <a:r>
              <a:rPr lang="en-US" sz="2200" dirty="0"/>
              <a:t>Association of Local Public Health </a:t>
            </a:r>
            <a:r>
              <a:rPr lang="en-US" sz="2200" dirty="0" smtClean="0"/>
              <a:t>Agencies (Ontario), 2015, and several local Boards of Health</a:t>
            </a:r>
            <a:endParaRPr lang="en-US" sz="2200" dirty="0"/>
          </a:p>
          <a:p>
            <a:r>
              <a:rPr lang="en-US" sz="2200" dirty="0" smtClean="0"/>
              <a:t>Canadian </a:t>
            </a:r>
            <a:r>
              <a:rPr lang="en-US" sz="2200" dirty="0"/>
              <a:t>Medical </a:t>
            </a:r>
            <a:r>
              <a:rPr lang="en-US" sz="2200" dirty="0" smtClean="0"/>
              <a:t>Association, 2015</a:t>
            </a:r>
          </a:p>
          <a:p>
            <a:r>
              <a:rPr lang="en-US" sz="2200" dirty="0" smtClean="0"/>
              <a:t>Canadian </a:t>
            </a:r>
            <a:r>
              <a:rPr lang="en-US" sz="2200" dirty="0"/>
              <a:t>Public Health </a:t>
            </a:r>
            <a:r>
              <a:rPr lang="en-US" sz="2200" dirty="0" smtClean="0"/>
              <a:t>Association, 2015</a:t>
            </a:r>
          </a:p>
          <a:p>
            <a:r>
              <a:rPr lang="en-US" sz="2200" dirty="0" smtClean="0"/>
              <a:t>Ontario </a:t>
            </a:r>
            <a:r>
              <a:rPr lang="en-US" sz="2200" dirty="0"/>
              <a:t>Public Health </a:t>
            </a:r>
            <a:r>
              <a:rPr lang="en-US" sz="2200" dirty="0" smtClean="0"/>
              <a:t>Association, 2015</a:t>
            </a:r>
          </a:p>
          <a:p>
            <a:r>
              <a:rPr lang="en-US" sz="2200" dirty="0" smtClean="0"/>
              <a:t>194 </a:t>
            </a:r>
            <a:r>
              <a:rPr lang="en-US" sz="2200" dirty="0"/>
              <a:t>Ontario physicians signed letter to ON Minister of Health &amp; Long-Term </a:t>
            </a:r>
            <a:r>
              <a:rPr lang="en-US" sz="2200" dirty="0" smtClean="0"/>
              <a:t>Care, 2015 </a:t>
            </a:r>
          </a:p>
          <a:p>
            <a:r>
              <a:rPr lang="en-US" sz="2200" dirty="0" smtClean="0"/>
              <a:t>Also: Canadian Association </a:t>
            </a:r>
            <a:r>
              <a:rPr lang="en-US" sz="2200" dirty="0"/>
              <a:t>of Social Workers; Food Secure Canada; Community Food </a:t>
            </a:r>
            <a:r>
              <a:rPr lang="en-US" sz="2200" dirty="0" err="1"/>
              <a:t>Centres</a:t>
            </a:r>
            <a:r>
              <a:rPr lang="en-US" sz="2200" dirty="0"/>
              <a:t> of </a:t>
            </a:r>
            <a:r>
              <a:rPr lang="en-US" sz="2200" dirty="0" smtClean="0"/>
              <a:t>Canada; and more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Poverty and its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6229" y="304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Growing public &amp; political support 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basic income in Canada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640960" cy="3528392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1800" b="1" dirty="0" smtClean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dirty="0" smtClean="0"/>
              <a:t>Federal political party resolutions</a:t>
            </a:r>
          </a:p>
          <a:p>
            <a:pPr>
              <a:defRPr/>
            </a:pPr>
            <a:r>
              <a:rPr lang="en-US" dirty="0" smtClean="0"/>
              <a:t>Provincial politicians in PEI, Alberta, and elsewhere</a:t>
            </a:r>
          </a:p>
          <a:p>
            <a:pPr>
              <a:defRPr/>
            </a:pPr>
            <a:r>
              <a:rPr lang="en-US" dirty="0" smtClean="0"/>
              <a:t>Positive meetings with several ON provincial officials</a:t>
            </a:r>
          </a:p>
          <a:p>
            <a:pPr>
              <a:defRPr/>
            </a:pPr>
            <a:r>
              <a:rPr lang="en-US" dirty="0" smtClean="0"/>
              <a:t>Municipal and regional council motions </a:t>
            </a:r>
          </a:p>
          <a:p>
            <a:pPr>
              <a:defRPr/>
            </a:pPr>
            <a:r>
              <a:rPr lang="en-US" dirty="0" smtClean="0"/>
              <a:t>Support from mayors of large and small communities</a:t>
            </a:r>
          </a:p>
          <a:p>
            <a:pPr eaLnBrk="1" hangingPunct="1">
              <a:defRPr/>
            </a:pPr>
            <a:r>
              <a:rPr lang="en-US" dirty="0" smtClean="0"/>
              <a:t>Local &amp; regional basic income support groups 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Prominent Canadians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4514" name="AutoShape 2" descr="https://c1.staticflickr.com/5/4109/5033743658_76a2df372f_b.jpg"/>
          <p:cNvSpPr>
            <a:spLocks noChangeAspect="1" noChangeArrowheads="1"/>
          </p:cNvSpPr>
          <p:nvPr/>
        </p:nvSpPr>
        <p:spPr bwMode="auto">
          <a:xfrm>
            <a:off x="155575" y="-1943100"/>
            <a:ext cx="6086475" cy="4057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 descr="Toronto street sce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5195840"/>
            <a:ext cx="2483120" cy="16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r>
              <a:rPr lang="en-CA" dirty="0" smtClean="0"/>
              <a:t>Local advocacy opportunities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1135" y="1828800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362200" y="2154434"/>
            <a:ext cx="14319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Community engagement</a:t>
            </a:r>
            <a:endParaRPr lang="en-C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794166" y="3352800"/>
            <a:ext cx="1600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</a:rPr>
              <a:t>Advocate to MPs and MPPs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286000"/>
            <a:ext cx="16002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Seek support of local politicians/ councils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8457" y="4267200"/>
            <a:ext cx="1600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Public awareness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9355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998984"/>
          </a:xfrm>
        </p:spPr>
        <p:txBody>
          <a:bodyPr>
            <a:normAutofit/>
          </a:bodyPr>
          <a:lstStyle/>
          <a:p>
            <a:r>
              <a:rPr lang="en-CA" sz="4000" cap="none" dirty="0">
                <a:solidFill>
                  <a:schemeClr val="bg1"/>
                </a:solidFill>
              </a:rPr>
              <a:t>A</a:t>
            </a:r>
            <a:r>
              <a:rPr lang="en-CA" sz="4000" cap="none" dirty="0" smtClean="0">
                <a:solidFill>
                  <a:schemeClr val="bg1"/>
                </a:solidFill>
              </a:rPr>
              <a:t>cknowledgements</a:t>
            </a:r>
            <a:endParaRPr lang="en-US" sz="4000" cap="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Rob Rainer, Basic Income Canada Network	</a:t>
            </a:r>
          </a:p>
        </p:txBody>
      </p:sp>
    </p:spTree>
    <p:extLst>
      <p:ext uri="{BB962C8B-B14F-4D97-AF65-F5344CB8AC3E}">
        <p14:creationId xmlns:p14="http://schemas.microsoft.com/office/powerpoint/2010/main" val="3911401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739151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smtClean="0">
                <a:solidFill>
                  <a:schemeClr val="bg1"/>
                </a:solidFill>
                <a:latin typeface="Helvetica Neue" pitchFamily="50" charset="0"/>
              </a:rPr>
              <a:t>Thank you</a:t>
            </a:r>
            <a:endParaRPr lang="en-US" sz="6600" i="1" dirty="0">
              <a:solidFill>
                <a:schemeClr val="bg1"/>
              </a:solidFill>
              <a:latin typeface="Helvetica Neue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2674" y="567898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chemeClr val="bg1"/>
                </a:solidFill>
                <a:latin typeface="Helvetica Neue" pitchFamily="50" charset="0"/>
              </a:rPr>
              <a:t>Miigwetch</a:t>
            </a:r>
            <a:endParaRPr lang="en-US" sz="4800" i="1" dirty="0">
              <a:solidFill>
                <a:schemeClr val="bg1"/>
              </a:solidFill>
              <a:latin typeface="Helvetica Neue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52400"/>
            <a:ext cx="29718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  <a:latin typeface="Helvetica Neue" pitchFamily="50" charset="0"/>
              </a:rPr>
              <a:t>Gracias</a:t>
            </a:r>
            <a:endParaRPr lang="en-US" sz="4800" i="1" dirty="0">
              <a:solidFill>
                <a:schemeClr val="bg1"/>
              </a:solidFill>
              <a:latin typeface="Helvetica Neue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5818" y="152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bg1"/>
                </a:solidFill>
                <a:latin typeface="Helvetica Neue" pitchFamily="50" charset="0"/>
              </a:rPr>
              <a:t>谢谢</a:t>
            </a:r>
            <a:endParaRPr lang="en-US" sz="4400" dirty="0">
              <a:solidFill>
                <a:schemeClr val="bg1"/>
              </a:solidFill>
              <a:latin typeface="Helvetica Neue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4124" y="2714655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bg1"/>
                </a:solidFill>
                <a:latin typeface="Helvetica Neue" pitchFamily="50" charset="0"/>
              </a:rPr>
              <a:t>Dankie</a:t>
            </a:r>
            <a:endParaRPr lang="en-US" sz="4000" i="1" dirty="0" smtClean="0">
              <a:solidFill>
                <a:schemeClr val="bg1"/>
              </a:solidFill>
              <a:latin typeface="Helvetica Neue" pitchFamily="50" charset="0"/>
            </a:endParaRP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Helvetica Neue" pitchFamily="50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83708" y="1781467"/>
            <a:ext cx="3426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solidFill>
                  <a:schemeClr val="bg1"/>
                </a:solidFill>
                <a:latin typeface="Helvetica Neue" pitchFamily="50" charset="0"/>
              </a:rPr>
              <a:t>Takk</a:t>
            </a:r>
            <a:endParaRPr lang="en-US" sz="6000" i="1" dirty="0">
              <a:solidFill>
                <a:schemeClr val="bg1"/>
              </a:solidFill>
              <a:latin typeface="Helvetica Neue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2334" y="5715000"/>
            <a:ext cx="327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>
                <a:solidFill>
                  <a:schemeClr val="bg1"/>
                </a:solidFill>
                <a:latin typeface="Helvetica Neue" pitchFamily="50" charset="0"/>
              </a:rPr>
              <a:t>S</a:t>
            </a:r>
            <a:r>
              <a:rPr lang="en-US" sz="4800" i="1" dirty="0" err="1" smtClean="0">
                <a:solidFill>
                  <a:schemeClr val="bg1"/>
                </a:solidFill>
                <a:latin typeface="Helvetica Neue" pitchFamily="50" charset="0"/>
              </a:rPr>
              <a:t>pacibo</a:t>
            </a:r>
            <a:endParaRPr lang="en-US" sz="4800" i="1" dirty="0">
              <a:solidFill>
                <a:schemeClr val="bg1"/>
              </a:solidFill>
              <a:latin typeface="Helvetica Neue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8493" y="5029200"/>
            <a:ext cx="3733800" cy="85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 smtClean="0">
                <a:solidFill>
                  <a:schemeClr val="bg1"/>
                </a:solidFill>
                <a:latin typeface="Helvetica Neue" pitchFamily="50" charset="0"/>
              </a:rPr>
              <a:t>Dziękuję</a:t>
            </a:r>
            <a:endParaRPr lang="en-US" sz="5400" i="1" dirty="0">
              <a:solidFill>
                <a:schemeClr val="bg1"/>
              </a:solidFill>
              <a:latin typeface="Helvetica Neue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04800" y="41910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chemeClr val="bg1"/>
                </a:solidFill>
                <a:latin typeface="Helvetica Neue" pitchFamily="50" charset="0"/>
              </a:rPr>
              <a:t>Mahalo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5961222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  <a:latin typeface="Helvetica Neue" pitchFamily="50" charset="0"/>
              </a:rPr>
              <a:t>Merci</a:t>
            </a:r>
            <a:endParaRPr lang="en-US" sz="4400" i="1" dirty="0">
              <a:solidFill>
                <a:schemeClr val="bg1"/>
              </a:solidFill>
              <a:latin typeface="Helvetica Neu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25666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09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90600" y="2286000"/>
            <a:ext cx="7010400" cy="2590800"/>
          </a:xfrm>
          <a:prstGeom prst="ellipse">
            <a:avLst/>
          </a:prstGeom>
          <a:solidFill>
            <a:srgbClr val="A15F07"/>
          </a:solidFill>
          <a:ln>
            <a:noFill/>
          </a:ln>
          <a:effectLst>
            <a:glow rad="444500">
              <a:srgbClr val="714305">
                <a:alpha val="84706"/>
              </a:srgb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998984"/>
          </a:xfrm>
        </p:spPr>
        <p:txBody>
          <a:bodyPr>
            <a:noAutofit/>
          </a:bodyPr>
          <a:lstStyle/>
          <a:p>
            <a:r>
              <a:rPr lang="en-CA" sz="4000" cap="none" dirty="0" smtClean="0">
                <a:solidFill>
                  <a:schemeClr val="bg1"/>
                </a:solidFill>
                <a:latin typeface="+mj-lt"/>
              </a:rPr>
              <a:t>Poverty as a determinant of health</a:t>
            </a:r>
            <a:endParaRPr lang="en-US" sz="4000" cap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1371600" y="2616875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overwhelming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weight </a:t>
            </a:r>
            <a:r>
              <a:rPr lang="en-US" sz="2800" dirty="0">
                <a:solidFill>
                  <a:schemeClr val="bg1"/>
                </a:solidFill>
              </a:rPr>
              <a:t>of evidence demonstrates the powerful effects of socioeconomic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chemeClr val="bg1"/>
                </a:solidFill>
              </a:rPr>
              <a:t>related social factors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on health.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362200"/>
            <a:ext cx="7772400" cy="4065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5000"/>
              </a:lnSpc>
              <a:spcBef>
                <a:spcPts val="0"/>
              </a:spcBef>
            </a:pPr>
            <a:r>
              <a:rPr lang="en-US" sz="17300" dirty="0" smtClean="0"/>
              <a:t>“  </a:t>
            </a:r>
          </a:p>
          <a:p>
            <a:pPr>
              <a:lnSpc>
                <a:spcPts val="15000"/>
              </a:lnSpc>
              <a:spcBef>
                <a:spcPts val="0"/>
              </a:spcBef>
            </a:pPr>
            <a:r>
              <a:rPr lang="en-US" sz="17300" dirty="0" smtClean="0"/>
              <a:t>     ”</a:t>
            </a:r>
            <a:endParaRPr lang="en-US" sz="17300" dirty="0"/>
          </a:p>
        </p:txBody>
      </p:sp>
      <p:sp>
        <p:nvSpPr>
          <p:cNvPr id="7" name="TextBox 6"/>
          <p:cNvSpPr txBox="1"/>
          <p:nvPr/>
        </p:nvSpPr>
        <p:spPr>
          <a:xfrm>
            <a:off x="959999" y="5791200"/>
            <a:ext cx="3459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eaLnBrk="1" hangingPunct="1">
              <a:lnSpc>
                <a:spcPct val="100000"/>
              </a:lnSpc>
              <a:spcBef>
                <a:spcPts val="900"/>
              </a:spcBef>
              <a:buClrTx/>
              <a:buSzPct val="120000"/>
            </a:pPr>
            <a:r>
              <a:rPr lang="en-CA" sz="1100" kern="0" dirty="0" err="1">
                <a:solidFill>
                  <a:prstClr val="black"/>
                </a:solidFill>
                <a:latin typeface="Arial"/>
              </a:rPr>
              <a:t>Braveman</a:t>
            </a:r>
            <a:r>
              <a:rPr lang="en-CA" sz="1100" kern="0" dirty="0">
                <a:solidFill>
                  <a:prstClr val="black"/>
                </a:solidFill>
                <a:latin typeface="Arial"/>
              </a:rPr>
              <a:t> and </a:t>
            </a:r>
            <a:r>
              <a:rPr lang="en-CA" sz="1100" kern="0" dirty="0" err="1">
                <a:solidFill>
                  <a:prstClr val="black"/>
                </a:solidFill>
                <a:latin typeface="Arial"/>
              </a:rPr>
              <a:t>Gottleib</a:t>
            </a:r>
            <a:r>
              <a:rPr lang="en-CA" sz="1100" kern="0" dirty="0">
                <a:solidFill>
                  <a:prstClr val="black"/>
                </a:solidFill>
                <a:latin typeface="Arial"/>
              </a:rPr>
              <a:t>, Public Health Reports, 2014</a:t>
            </a:r>
            <a:endParaRPr lang="en-US" sz="1100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0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22" y="404664"/>
            <a:ext cx="7580902" cy="998984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bg1"/>
                </a:solidFill>
                <a:latin typeface="+mj-lt"/>
              </a:rPr>
              <a:t>and a determinant of…</a:t>
            </a:r>
            <a:endParaRPr lang="en-US" sz="4000" cap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6021388"/>
            <a:ext cx="7272338" cy="6477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81624409"/>
              </p:ext>
            </p:extLst>
          </p:nvPr>
        </p:nvGraphicFramePr>
        <p:xfrm>
          <a:off x="1828800" y="1828800"/>
          <a:ext cx="5638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4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in childhood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Toxic stress derails healthy development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1" b="10370"/>
          <a:stretch/>
        </p:blipFill>
        <p:spPr>
          <a:xfrm>
            <a:off x="0" y="1524000"/>
            <a:ext cx="9144000" cy="548838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525000" y="-21771"/>
            <a:ext cx="4249979" cy="6003429"/>
            <a:chOff x="9525000" y="-21771"/>
            <a:chExt cx="4249979" cy="600342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25000" y="-21771"/>
              <a:ext cx="4249979" cy="6003429"/>
            </a:xfrm>
            <a:prstGeom prst="rect">
              <a:avLst/>
            </a:prstGeom>
            <a:noFill/>
            <a:ln>
              <a:noFill/>
            </a:ln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134600" y="3164148"/>
              <a:ext cx="32766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Ingimage.com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1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cap="none" dirty="0" smtClean="0">
                <a:solidFill>
                  <a:schemeClr val="bg1"/>
                </a:solidFill>
                <a:latin typeface="+mj-lt"/>
              </a:rPr>
              <a:t>Pathways: poverty     poor health</a:t>
            </a:r>
            <a:endParaRPr lang="en-US" sz="4000" cap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22636" y="1768241"/>
            <a:ext cx="7560840" cy="4525963"/>
          </a:xfrm>
        </p:spPr>
        <p:txBody>
          <a:bodyPr/>
          <a:lstStyle/>
          <a:p>
            <a:r>
              <a:rPr lang="en-US" dirty="0"/>
              <a:t>Material pathways: direct relation between what income can buy and health effects</a:t>
            </a:r>
          </a:p>
          <a:p>
            <a:endParaRPr lang="en-US" dirty="0"/>
          </a:p>
          <a:p>
            <a:r>
              <a:rPr lang="en-US" dirty="0"/>
              <a:t>Psycho-social pathways: indirect relation between income and health effects, mediated through variety of psychological/social mechanisms</a:t>
            </a:r>
          </a:p>
          <a:p>
            <a:pPr lvl="1"/>
            <a:r>
              <a:rPr lang="en-US" sz="2000" dirty="0" err="1"/>
              <a:t>Allostatic</a:t>
            </a:r>
            <a:r>
              <a:rPr lang="en-US" sz="2000" dirty="0"/>
              <a:t> load: chronic social and environmental stress</a:t>
            </a:r>
          </a:p>
          <a:p>
            <a:pPr lvl="1"/>
            <a:r>
              <a:rPr lang="en-US" sz="2000" dirty="0"/>
              <a:t>Epigenetics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486400" y="579711"/>
            <a:ext cx="533400" cy="2667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3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849" y="1752600"/>
            <a:ext cx="7400925" cy="351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7584" y="5589240"/>
            <a:ext cx="74168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Ontario Association of Food Banks (2008) </a:t>
            </a:r>
            <a:r>
              <a:rPr lang="en-US" sz="1600" i="1" dirty="0"/>
              <a:t>The Cost of </a:t>
            </a:r>
            <a:r>
              <a:rPr lang="en-US" sz="1600" i="1" dirty="0" smtClean="0"/>
              <a:t>Poverty: An Analysis of the Economic Cost of Poverty in Ontario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533400" y="692696"/>
            <a:ext cx="8610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 Cost of Poverty in Ontario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lives in poverty in Simcoe County?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3400" y="6019800"/>
            <a:ext cx="7206952" cy="64956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700" dirty="0"/>
              <a:t>Data Sources</a:t>
            </a:r>
            <a:r>
              <a:rPr lang="en-US" sz="700" dirty="0" smtClean="0"/>
              <a:t>: Statistics </a:t>
            </a:r>
            <a:r>
              <a:rPr lang="en-US" sz="700" dirty="0"/>
              <a:t>Canada, Income Statistics Division, Annual Estimates for Census Families and Individuals [2012], 13C0016. </a:t>
            </a:r>
            <a:r>
              <a:rPr lang="en-US" sz="700" dirty="0" err="1"/>
              <a:t>Taxfiler</a:t>
            </a:r>
            <a:r>
              <a:rPr lang="en-US" sz="700" dirty="0"/>
              <a:t> Table F-18 Family </a:t>
            </a:r>
            <a:r>
              <a:rPr lang="en-US" sz="700" dirty="0" smtClean="0"/>
              <a:t>data.</a:t>
            </a:r>
          </a:p>
          <a:p>
            <a:pPr>
              <a:spcBef>
                <a:spcPts val="200"/>
              </a:spcBef>
            </a:pPr>
            <a:r>
              <a:rPr lang="en-US" sz="700" dirty="0" smtClean="0"/>
              <a:t>Statistics Canada,  National </a:t>
            </a:r>
            <a:r>
              <a:rPr lang="en-US" sz="700" dirty="0"/>
              <a:t>Household Survey, Target Group Profile </a:t>
            </a:r>
            <a:r>
              <a:rPr lang="en-US" sz="700" dirty="0" smtClean="0"/>
              <a:t>#10 - </a:t>
            </a:r>
            <a:r>
              <a:rPr lang="en-US" sz="700" dirty="0"/>
              <a:t>Recent Immigrants [2011], </a:t>
            </a:r>
            <a:r>
              <a:rPr lang="en-US" sz="700" dirty="0" smtClean="0"/>
              <a:t>EO2065.</a:t>
            </a:r>
          </a:p>
          <a:p>
            <a:pPr>
              <a:spcBef>
                <a:spcPts val="200"/>
              </a:spcBef>
            </a:pPr>
            <a:r>
              <a:rPr lang="en-US" sz="700" dirty="0" smtClean="0"/>
              <a:t>Statistics Canada. National Household Survey, Target Group Profile #11 – </a:t>
            </a:r>
            <a:r>
              <a:rPr lang="en-US" sz="700" dirty="0"/>
              <a:t>Aboriginal Identity [2011], </a:t>
            </a:r>
            <a:r>
              <a:rPr lang="en-US" sz="700" dirty="0" smtClean="0"/>
              <a:t>EO2065.</a:t>
            </a:r>
          </a:p>
          <a:p>
            <a:pPr>
              <a:spcBef>
                <a:spcPts val="200"/>
              </a:spcBef>
            </a:pPr>
            <a:r>
              <a:rPr lang="en-US" sz="700" dirty="0"/>
              <a:t>Statistics Canada. </a:t>
            </a:r>
            <a:r>
              <a:rPr lang="en-US" sz="700" dirty="0" smtClean="0"/>
              <a:t>National </a:t>
            </a:r>
            <a:r>
              <a:rPr lang="en-US" sz="700" dirty="0"/>
              <a:t>Household Survey, Target Group Profile </a:t>
            </a:r>
            <a:r>
              <a:rPr lang="en-US" sz="700" dirty="0" smtClean="0"/>
              <a:t>#8 </a:t>
            </a:r>
            <a:r>
              <a:rPr lang="en-US" sz="700" dirty="0"/>
              <a:t>– Population with activity difficulties/reductions [2011], EO2065</a:t>
            </a:r>
            <a:r>
              <a:rPr lang="en-US" sz="700" dirty="0" smtClean="0"/>
              <a:t>.</a:t>
            </a:r>
            <a:endParaRPr lang="en-US" sz="7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118261"/>
              </p:ext>
            </p:extLst>
          </p:nvPr>
        </p:nvGraphicFramePr>
        <p:xfrm>
          <a:off x="381000" y="12954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84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 template - Blue bar">
  <a:themeElements>
    <a:clrScheme name="1 smdh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2B8D"/>
      </a:accent1>
      <a:accent2>
        <a:srgbClr val="1D8821"/>
      </a:accent2>
      <a:accent3>
        <a:srgbClr val="DBEFCE"/>
      </a:accent3>
      <a:accent4>
        <a:srgbClr val="9C8DC3"/>
      </a:accent4>
      <a:accent5>
        <a:srgbClr val="25A9E1"/>
      </a:accent5>
      <a:accent6>
        <a:srgbClr val="8A7967"/>
      </a:accent6>
      <a:hlink>
        <a:srgbClr val="0D2B8D"/>
      </a:hlink>
      <a:folHlink>
        <a:srgbClr val="9C8DC3"/>
      </a:folHlink>
    </a:clrScheme>
    <a:fontScheme name="SMD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2853D70-0E21-46C8-B05C-1DD04534599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3608A65-AC46-4490-A679-7E5099005BF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CE3A3B1-1789-445D-9D09-46CF58F71BF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8B91502-D93B-4C5C-B90B-7538256D18D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SMDHU presentation_white</Template>
  <TotalTime>7592</TotalTime>
  <Words>1216</Words>
  <Application>Microsoft Office PowerPoint</Application>
  <PresentationFormat>On-screen Show (4:3)</PresentationFormat>
  <Paragraphs>222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Narrow</vt:lpstr>
      <vt:lpstr>Helvetica Neue</vt:lpstr>
      <vt:lpstr>Times New Roman</vt:lpstr>
      <vt:lpstr>Ubuntu-Light</vt:lpstr>
      <vt:lpstr>Ubuntu-Medium</vt:lpstr>
      <vt:lpstr>Wingdings</vt:lpstr>
      <vt:lpstr>SH template - Blue bar</vt:lpstr>
      <vt:lpstr>Basic Income Guarantee: A DETERMINANTS OF HEALTH PERSPECTIVE</vt:lpstr>
      <vt:lpstr>A brief look at</vt:lpstr>
      <vt:lpstr>Poverty and its impacts</vt:lpstr>
      <vt:lpstr>Poverty as a determinant of health</vt:lpstr>
      <vt:lpstr>and a determinant of…</vt:lpstr>
      <vt:lpstr>Poverty in childhood Toxic stress derails healthy development</vt:lpstr>
      <vt:lpstr>Pathways: poverty     poor health</vt:lpstr>
      <vt:lpstr>PowerPoint Presentation</vt:lpstr>
      <vt:lpstr>Who lives in poverty in Simcoe County?</vt:lpstr>
      <vt:lpstr>Voices of Poverty Experience A County of Simcoe Initiative</vt:lpstr>
      <vt:lpstr>Income inequality</vt:lpstr>
      <vt:lpstr>Health inequities</vt:lpstr>
      <vt:lpstr>Preventable mortality</vt:lpstr>
      <vt:lpstr>Diabetes</vt:lpstr>
      <vt:lpstr>Food insecurity</vt:lpstr>
      <vt:lpstr>Basic income guarantee</vt:lpstr>
      <vt:lpstr>PowerPoint Presentation</vt:lpstr>
      <vt:lpstr>Rationale For Basic Income</vt:lpstr>
      <vt:lpstr>Precarious Employment</vt:lpstr>
      <vt:lpstr>PowerPoint Presentation</vt:lpstr>
      <vt:lpstr>PowerPoint Presentation</vt:lpstr>
      <vt:lpstr>Basic income and stigma</vt:lpstr>
      <vt:lpstr>PowerPoint Presentation</vt:lpstr>
      <vt:lpstr>PowerPoint Presentation</vt:lpstr>
      <vt:lpstr>PowerPoint Presentation</vt:lpstr>
      <vt:lpstr>Affordability of a BIG</vt:lpstr>
      <vt:lpstr>Big Momentum</vt:lpstr>
      <vt:lpstr>Support for basic income </vt:lpstr>
      <vt:lpstr>Health sector support for basic income in Canada</vt:lpstr>
      <vt:lpstr>PowerPoint Presentation</vt:lpstr>
      <vt:lpstr>Local advocacy opportunities</vt:lpstr>
      <vt:lpstr>Acknowledgements</vt:lpstr>
      <vt:lpstr>PowerPoint Presentation</vt:lpstr>
      <vt:lpstr> </vt:lpstr>
    </vt:vector>
  </TitlesOfParts>
  <Company>Simcoe Muskoka District Health Unit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Simon, Lisa</dc:creator>
  <cp:lastModifiedBy>Miller, Christine</cp:lastModifiedBy>
  <cp:revision>495</cp:revision>
  <cp:lastPrinted>2015-09-30T19:59:52Z</cp:lastPrinted>
  <dcterms:created xsi:type="dcterms:W3CDTF">2014-06-06T15:39:48Z</dcterms:created>
  <dcterms:modified xsi:type="dcterms:W3CDTF">2016-01-13T13:42:37Z</dcterms:modified>
</cp:coreProperties>
</file>